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theme/themeOverride1.xml" ContentType="application/vnd.openxmlformats-officedocument.themeOverr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4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5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6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7.xml" ContentType="application/vnd.openxmlformats-officedocument.presentationml.notesSlide+xml"/>
  <Override PartName="/ppt/tags/tag30.xml" ContentType="application/vnd.openxmlformats-officedocument.presentationml.tags+xml"/>
  <Override PartName="/ppt/notesSlides/notesSlide8.xml" ContentType="application/vnd.openxmlformats-officedocument.presentationml.notesSlide+xml"/>
  <Override PartName="/ppt/tags/tag31.xml" ContentType="application/vnd.openxmlformats-officedocument.presentationml.tags+xml"/>
  <Override PartName="/ppt/notesSlides/notesSlide9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0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42"/>
  </p:notesMasterIdLst>
  <p:sldIdLst>
    <p:sldId id="270" r:id="rId6"/>
    <p:sldId id="285" r:id="rId7"/>
    <p:sldId id="300" r:id="rId8"/>
    <p:sldId id="281" r:id="rId9"/>
    <p:sldId id="282" r:id="rId10"/>
    <p:sldId id="261" r:id="rId11"/>
    <p:sldId id="260" r:id="rId12"/>
    <p:sldId id="283" r:id="rId13"/>
    <p:sldId id="262" r:id="rId14"/>
    <p:sldId id="284" r:id="rId15"/>
    <p:sldId id="306" r:id="rId16"/>
    <p:sldId id="309" r:id="rId17"/>
    <p:sldId id="308" r:id="rId18"/>
    <p:sldId id="310" r:id="rId19"/>
    <p:sldId id="266" r:id="rId20"/>
    <p:sldId id="267" r:id="rId21"/>
    <p:sldId id="301" r:id="rId22"/>
    <p:sldId id="287" r:id="rId23"/>
    <p:sldId id="289" r:id="rId24"/>
    <p:sldId id="290" r:id="rId25"/>
    <p:sldId id="291" r:id="rId26"/>
    <p:sldId id="302" r:id="rId27"/>
    <p:sldId id="297" r:id="rId28"/>
    <p:sldId id="305" r:id="rId29"/>
    <p:sldId id="298" r:id="rId30"/>
    <p:sldId id="304" r:id="rId31"/>
    <p:sldId id="293" r:id="rId32"/>
    <p:sldId id="294" r:id="rId33"/>
    <p:sldId id="295" r:id="rId34"/>
    <p:sldId id="296" r:id="rId35"/>
    <p:sldId id="269" r:id="rId36"/>
    <p:sldId id="312" r:id="rId37"/>
    <p:sldId id="303" r:id="rId38"/>
    <p:sldId id="263" r:id="rId39"/>
    <p:sldId id="268" r:id="rId40"/>
    <p:sldId id="292" r:id="rId41"/>
  </p:sldIdLst>
  <p:sldSz cx="9144000" cy="6858000" type="screen4x3"/>
  <p:notesSz cx="7315200" cy="9601200"/>
  <p:custDataLst>
    <p:tags r:id="rId43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183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ags" Target="tags/tag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heme" Target="theme/theme1.xml"/><Relationship Id="rId20" Type="http://schemas.openxmlformats.org/officeDocument/2006/relationships/slide" Target="slides/slide15.xml"/><Relationship Id="rId41" Type="http://schemas.openxmlformats.org/officeDocument/2006/relationships/slide" Target="slides/slide3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00130D0-098C-2A0A-37C7-CC83EA142A3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B10B4A-E65B-3458-1386-8D864E39F01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>
              <a:defRPr/>
            </a:pPr>
            <a:fld id="{8F86CA7C-5859-4A17-8E2B-A932B36A64BE}" type="datetimeFigureOut">
              <a:rPr lang="en-US" altLang="en-US"/>
              <a:pPr>
                <a:defRPr/>
              </a:pPr>
              <a:t>8/22/2024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F46589FF-D2FB-82EE-D74B-7F670C33882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3A8356F4-865D-A8B6-132C-E691A83B19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C8724A-AEB7-54BA-B7B0-F22A1E8142B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F91D8C-2F9E-8B05-FD0F-37A0247012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>
              <a:defRPr/>
            </a:pPr>
            <a:fld id="{53EAD403-EEE6-4E70-A2BB-6F1DA51F42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3A868C93-A0A6-AE03-9547-3F616E15C75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2BD53484-92F5-7080-F2CB-ED5303AF686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5DB139A0-C323-5F4B-A511-76BC1A49DD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84225" indent="-3016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2080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906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174875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6320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30892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5464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40036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BA9C5E4-169F-464A-913E-2BD4A83571B0}" type="slidenum">
              <a:rPr lang="en-GB" altLang="en-US" sz="1300" smtClean="0"/>
              <a:pPr>
                <a:spcBef>
                  <a:spcPct val="0"/>
                </a:spcBef>
              </a:pPr>
              <a:t>1</a:t>
            </a:fld>
            <a:endParaRPr lang="en-GB" altLang="en-US" sz="13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>
            <a:extLst>
              <a:ext uri="{FF2B5EF4-FFF2-40B4-BE49-F238E27FC236}">
                <a16:creationId xmlns:a16="http://schemas.microsoft.com/office/drawing/2014/main" id="{440AF4DE-6ABF-7373-0B70-23F0C44AE56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84225" indent="-3016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2080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906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174875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6320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30892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5464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40036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8EFC562-D3C0-4F50-BB91-249A853C8EDB}" type="slidenum">
              <a:rPr lang="en-US" altLang="ja-JP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33</a:t>
            </a:fld>
            <a:endParaRPr lang="en-US" altLang="ja-JP">
              <a:latin typeface="Arial" panose="020B0604020202020204" pitchFamily="34" charset="0"/>
            </a:endParaRPr>
          </a:p>
        </p:txBody>
      </p:sp>
      <p:sp>
        <p:nvSpPr>
          <p:cNvPr id="47107" name="Rectangle 2">
            <a:extLst>
              <a:ext uri="{FF2B5EF4-FFF2-40B4-BE49-F238E27FC236}">
                <a16:creationId xmlns:a16="http://schemas.microsoft.com/office/drawing/2014/main" id="{A89FE65A-C374-2B47-E0E7-B9CB521ED51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8" name="Date Placeholder 4">
            <a:extLst>
              <a:ext uri="{FF2B5EF4-FFF2-40B4-BE49-F238E27FC236}">
                <a16:creationId xmlns:a16="http://schemas.microsoft.com/office/drawing/2014/main" id="{1D9C1520-52E2-3618-693F-9AA0C80F67B9}"/>
              </a:ext>
            </a:extLst>
          </p:cNvPr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84225" indent="-3016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2080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906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174875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6320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30892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5464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40036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F9B85B6-C8F7-4219-930C-E7C0C9549A7E}" type="datetime1">
              <a:rPr lang="en-US" altLang="ja-JP" smtClean="0"/>
              <a:pPr>
                <a:spcBef>
                  <a:spcPct val="0"/>
                </a:spcBef>
              </a:pPr>
              <a:t>8/22/2024</a:t>
            </a:fld>
            <a:endParaRPr lang="en-US" altLang="ja-JP"/>
          </a:p>
        </p:txBody>
      </p:sp>
      <p:sp>
        <p:nvSpPr>
          <p:cNvPr id="47109" name="Notes Placeholder 2">
            <a:extLst>
              <a:ext uri="{FF2B5EF4-FFF2-40B4-BE49-F238E27FC236}">
                <a16:creationId xmlns:a16="http://schemas.microsoft.com/office/drawing/2014/main" id="{AE0C0CCF-E3E8-C934-CEA0-0E1BC4DE6DE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31838" y="4560888"/>
            <a:ext cx="5851525" cy="5040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ja-JP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EC13718A-F2E2-2E79-16C5-50C98027A6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84225" indent="-3016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2080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906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174875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6320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30892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5464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40036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A67F97C-FC16-4AC3-9D9D-1C8F4E30C12E}" type="slidenum">
              <a:rPr lang="en-US" altLang="ja-JP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en-US" altLang="ja-JP">
              <a:latin typeface="Arial" panose="020B0604020202020204" pitchFamily="34" charset="0"/>
            </a:endParaRPr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6230976C-90E6-ABDE-BD3D-2F95BA0FF0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2" name="Date Placeholder 4">
            <a:extLst>
              <a:ext uri="{FF2B5EF4-FFF2-40B4-BE49-F238E27FC236}">
                <a16:creationId xmlns:a16="http://schemas.microsoft.com/office/drawing/2014/main" id="{FBF14692-EFF0-58AF-026E-7E009AC7FB53}"/>
              </a:ext>
            </a:extLst>
          </p:cNvPr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84225" indent="-3016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2080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906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174875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6320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30892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5464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40036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642873D-AE2A-4341-9204-FA73060B8259}" type="datetime1">
              <a:rPr lang="en-US" altLang="ja-JP" smtClean="0"/>
              <a:pPr>
                <a:spcBef>
                  <a:spcPct val="0"/>
                </a:spcBef>
              </a:pPr>
              <a:t>8/22/2024</a:t>
            </a:fld>
            <a:endParaRPr lang="en-US" altLang="ja-JP"/>
          </a:p>
        </p:txBody>
      </p:sp>
      <p:sp>
        <p:nvSpPr>
          <p:cNvPr id="7173" name="Notes Placeholder 2">
            <a:extLst>
              <a:ext uri="{FF2B5EF4-FFF2-40B4-BE49-F238E27FC236}">
                <a16:creationId xmlns:a16="http://schemas.microsoft.com/office/drawing/2014/main" id="{9688C354-EADA-5079-FEDF-6E46D5CFBD8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31838" y="4560888"/>
            <a:ext cx="5851525" cy="5040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ja-JP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4B9D8D39-D137-D458-F679-8B19A11D7D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84225" indent="-3016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2080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906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174875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6320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30892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5464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40036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C9B82EC-5142-4BAD-A34C-432184385E21}" type="slidenum">
              <a:rPr lang="en-US" altLang="ja-JP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US" altLang="ja-JP">
              <a:latin typeface="Arial" panose="020B0604020202020204" pitchFamily="34" charset="0"/>
            </a:endParaRPr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D150E764-6CFC-5C46-FF8D-E7C6905B783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4" name="Date Placeholder 4">
            <a:extLst>
              <a:ext uri="{FF2B5EF4-FFF2-40B4-BE49-F238E27FC236}">
                <a16:creationId xmlns:a16="http://schemas.microsoft.com/office/drawing/2014/main" id="{3A97F1FF-3D4D-DB0B-180C-80A4DB9525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84225" indent="-3016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2080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906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174875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6320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30892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5464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40036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FCC9FBC-437F-4788-9877-F8C28FDA156E}" type="datetime1">
              <a:rPr lang="en-US" altLang="ja-JP" smtClean="0"/>
              <a:pPr>
                <a:spcBef>
                  <a:spcPct val="0"/>
                </a:spcBef>
              </a:pPr>
              <a:t>8/22/2024</a:t>
            </a:fld>
            <a:endParaRPr lang="en-US" altLang="ja-JP"/>
          </a:p>
        </p:txBody>
      </p:sp>
      <p:sp>
        <p:nvSpPr>
          <p:cNvPr id="10245" name="Notes Placeholder 2">
            <a:extLst>
              <a:ext uri="{FF2B5EF4-FFF2-40B4-BE49-F238E27FC236}">
                <a16:creationId xmlns:a16="http://schemas.microsoft.com/office/drawing/2014/main" id="{C40430ED-C4C3-C63B-5512-F47B0407C5B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31838" y="4560888"/>
            <a:ext cx="5851525" cy="5040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ja-JP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2BD27AD7-0659-A3F4-4F98-7F5EB60B9E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84225" indent="-3016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2080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906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174875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6320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30892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5464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40036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CE5E0A6-758E-4B45-936C-785821E02F24}" type="slidenum">
              <a:rPr lang="en-US" altLang="ja-JP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17</a:t>
            </a:fld>
            <a:endParaRPr lang="en-US" altLang="ja-JP">
              <a:latin typeface="Arial" panose="020B0604020202020204" pitchFamily="34" charset="0"/>
            </a:endParaRPr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D0FD2D92-33E7-7C6F-127D-9DAD8DCB6F9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80" name="Date Placeholder 4">
            <a:extLst>
              <a:ext uri="{FF2B5EF4-FFF2-40B4-BE49-F238E27FC236}">
                <a16:creationId xmlns:a16="http://schemas.microsoft.com/office/drawing/2014/main" id="{E9A673A1-3DC4-AADC-3401-6BD7575DB710}"/>
              </a:ext>
            </a:extLst>
          </p:cNvPr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84225" indent="-3016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2080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906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174875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6320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30892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5464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40036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F8E3582-C954-435B-9E58-CA24A45FC2FA}" type="datetime1">
              <a:rPr lang="en-US" altLang="ja-JP" smtClean="0"/>
              <a:pPr>
                <a:spcBef>
                  <a:spcPct val="0"/>
                </a:spcBef>
              </a:pPr>
              <a:t>8/22/2024</a:t>
            </a:fld>
            <a:endParaRPr lang="en-US" altLang="ja-JP"/>
          </a:p>
        </p:txBody>
      </p:sp>
      <p:sp>
        <p:nvSpPr>
          <p:cNvPr id="24581" name="Notes Placeholder 2">
            <a:extLst>
              <a:ext uri="{FF2B5EF4-FFF2-40B4-BE49-F238E27FC236}">
                <a16:creationId xmlns:a16="http://schemas.microsoft.com/office/drawing/2014/main" id="{9D6830B2-B11D-DC5D-7684-C60CFCFD7B7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31838" y="4560888"/>
            <a:ext cx="5851525" cy="5040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ja-JP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>
            <a:extLst>
              <a:ext uri="{FF2B5EF4-FFF2-40B4-BE49-F238E27FC236}">
                <a16:creationId xmlns:a16="http://schemas.microsoft.com/office/drawing/2014/main" id="{F0E36A62-C802-E807-0226-480689811D6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84225" indent="-3016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2080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906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174875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6320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30892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5464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40036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793D7EC-AAE9-4DB7-A55B-C74956CCC01B}" type="slidenum">
              <a:rPr lang="en-US" altLang="ja-JP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22</a:t>
            </a:fld>
            <a:endParaRPr lang="en-US" altLang="ja-JP">
              <a:latin typeface="Arial" panose="020B0604020202020204" pitchFamily="34" charset="0"/>
            </a:endParaRPr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47C391E6-9898-7BF6-9E55-190C664A879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4" name="Date Placeholder 4">
            <a:extLst>
              <a:ext uri="{FF2B5EF4-FFF2-40B4-BE49-F238E27FC236}">
                <a16:creationId xmlns:a16="http://schemas.microsoft.com/office/drawing/2014/main" id="{8AD2F154-CB7D-32D0-E442-CE7FCE637B9F}"/>
              </a:ext>
            </a:extLst>
          </p:cNvPr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84225" indent="-3016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2080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906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174875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6320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30892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5464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40036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EE77317-29D2-4FB6-B512-78F188E941DA}" type="datetime1">
              <a:rPr lang="en-US" altLang="ja-JP" smtClean="0"/>
              <a:pPr>
                <a:spcBef>
                  <a:spcPct val="0"/>
                </a:spcBef>
              </a:pPr>
              <a:t>8/22/2024</a:t>
            </a:fld>
            <a:endParaRPr lang="en-US" altLang="ja-JP"/>
          </a:p>
        </p:txBody>
      </p:sp>
      <p:sp>
        <p:nvSpPr>
          <p:cNvPr id="30725" name="Notes Placeholder 2">
            <a:extLst>
              <a:ext uri="{FF2B5EF4-FFF2-40B4-BE49-F238E27FC236}">
                <a16:creationId xmlns:a16="http://schemas.microsoft.com/office/drawing/2014/main" id="{0E06BF9D-67D9-0692-A293-972A41C8FB1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31838" y="4560888"/>
            <a:ext cx="5851525" cy="5040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ja-JP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3E947FB9-D51E-EBE0-AE69-1B99D4A51B1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8AB800FA-F16C-7C75-D7D7-3EA24A3B7A7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1ABE65BE-938C-C011-3683-75640CBCA2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84225" indent="-3016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2080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906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174875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6320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30892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5464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40036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DEF072C-F07D-444B-AF0D-1A4EB69B502F}" type="slidenum">
              <a:rPr lang="en-US" altLang="en-US" sz="1300" smtClean="0"/>
              <a:pPr>
                <a:spcBef>
                  <a:spcPct val="0"/>
                </a:spcBef>
              </a:pPr>
              <a:t>24</a:t>
            </a:fld>
            <a:endParaRPr lang="en-US" altLang="en-US" sz="13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>
            <a:extLst>
              <a:ext uri="{FF2B5EF4-FFF2-40B4-BE49-F238E27FC236}">
                <a16:creationId xmlns:a16="http://schemas.microsoft.com/office/drawing/2014/main" id="{B2A719E2-49CE-042B-7733-5656B20F335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84225" indent="-3016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2080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906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174875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6320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30892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5464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40036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E8262B6-6E4B-47D3-A84A-73EB1C3D6724}" type="slidenum">
              <a:rPr lang="en-US" altLang="ja-JP" sz="1300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28</a:t>
            </a:fld>
            <a:endParaRPr lang="en-US" altLang="ja-JP" sz="1300">
              <a:latin typeface="Arial" panose="020B0604020202020204" pitchFamily="34" charset="0"/>
            </a:endParaRPr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FF9DE3A2-3E5D-93C4-4E42-A84B006B239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6" name="Date Placeholder 4">
            <a:extLst>
              <a:ext uri="{FF2B5EF4-FFF2-40B4-BE49-F238E27FC236}">
                <a16:creationId xmlns:a16="http://schemas.microsoft.com/office/drawing/2014/main" id="{F96A984F-C953-5FBE-D90E-126FA275BDA9}"/>
              </a:ext>
            </a:extLst>
          </p:cNvPr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84225" indent="-3016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2080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906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174875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6320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30892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5464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40036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23D8B54-0349-4712-BCF6-999A195F8CFE}" type="datetime1">
              <a:rPr lang="en-US" altLang="ja-JP" sz="1300" smtClean="0"/>
              <a:pPr>
                <a:spcBef>
                  <a:spcPct val="0"/>
                </a:spcBef>
              </a:pPr>
              <a:t>8/22/2024</a:t>
            </a:fld>
            <a:endParaRPr lang="en-US" altLang="ja-JP" sz="1300"/>
          </a:p>
        </p:txBody>
      </p:sp>
      <p:sp>
        <p:nvSpPr>
          <p:cNvPr id="38917" name="Notes Placeholder 2">
            <a:extLst>
              <a:ext uri="{FF2B5EF4-FFF2-40B4-BE49-F238E27FC236}">
                <a16:creationId xmlns:a16="http://schemas.microsoft.com/office/drawing/2014/main" id="{CA555775-D134-4356-6F4A-FD88E4ECE8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31838" y="4560888"/>
            <a:ext cx="5851525" cy="5040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ja-JP">
                <a:latin typeface="Arial" panose="020B0604020202020204" pitchFamily="34" charset="0"/>
                <a:cs typeface="Arial" panose="020B0604020202020204" pitchFamily="34" charset="0"/>
              </a:rPr>
              <a:t>Mission Analysis includes:</a:t>
            </a:r>
          </a:p>
          <a:p>
            <a:pPr eaLnBrk="1" hangingPunct="1">
              <a:spcBef>
                <a:spcPct val="0"/>
              </a:spcBef>
            </a:pPr>
            <a:endParaRPr lang="en-US" altLang="ja-JP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en-US" altLang="ja-JP">
                <a:latin typeface="Arial" panose="020B0604020202020204" pitchFamily="34" charset="0"/>
                <a:cs typeface="Arial" panose="020B0604020202020204" pitchFamily="34" charset="0"/>
              </a:rPr>
              <a:t>Identification of Key Actors</a:t>
            </a:r>
          </a:p>
          <a:p>
            <a:pPr marL="723900" lvl="1" indent="-241300" eaLnBrk="1" hangingPunct="1">
              <a:spcBef>
                <a:spcPct val="0"/>
              </a:spcBef>
              <a:buFontTx/>
              <a:buAutoNum type="alphaLcPeriod"/>
            </a:pPr>
            <a:r>
              <a:rPr lang="en-US" altLang="ja-JP">
                <a:latin typeface="Arial" panose="020B0604020202020204" pitchFamily="34" charset="0"/>
                <a:cs typeface="Arial" panose="020B0604020202020204" pitchFamily="34" charset="0"/>
              </a:rPr>
              <a:t>Civilian Population (location, # of children, # of women, ethnicity/religion/political, schools, hospitals, markets, etc.)</a:t>
            </a:r>
          </a:p>
          <a:p>
            <a:pPr marL="723900" lvl="1" indent="-241300" eaLnBrk="1" hangingPunct="1">
              <a:spcBef>
                <a:spcPct val="0"/>
              </a:spcBef>
              <a:buFontTx/>
              <a:buAutoNum type="alphaLcPeriod"/>
            </a:pPr>
            <a:r>
              <a:rPr lang="en-US" altLang="ja-JP">
                <a:latin typeface="Arial" panose="020B0604020202020204" pitchFamily="34" charset="0"/>
                <a:cs typeface="Arial" panose="020B0604020202020204" pitchFamily="34" charset="0"/>
              </a:rPr>
              <a:t>Potential Perpetrators (location, #, composition, C2, ethnicity/religion/political, hostile intent and historical background, capabilities, use of child soldiers)</a:t>
            </a:r>
          </a:p>
          <a:p>
            <a:pPr marL="723900" lvl="1" indent="-241300" eaLnBrk="1" hangingPunct="1">
              <a:spcBef>
                <a:spcPct val="0"/>
              </a:spcBef>
              <a:buFontTx/>
              <a:buAutoNum type="alphaLcPeriod"/>
            </a:pPr>
            <a:r>
              <a:rPr lang="en-US" altLang="ja-JP">
                <a:latin typeface="Arial" panose="020B0604020202020204" pitchFamily="34" charset="0"/>
                <a:cs typeface="Arial" panose="020B0604020202020204" pitchFamily="34" charset="0"/>
              </a:rPr>
              <a:t>Host State Security Forces (location, #, composition, C2, ethnicity/religion/political, capability and will to protect civilians, human rights record, use of child soldiers)</a:t>
            </a:r>
          </a:p>
          <a:p>
            <a:pPr marL="723900" lvl="1" indent="-241300" eaLnBrk="1" hangingPunct="1">
              <a:spcBef>
                <a:spcPct val="0"/>
              </a:spcBef>
              <a:buFontTx/>
              <a:buAutoNum type="alphaLcPeriod"/>
            </a:pPr>
            <a:r>
              <a:rPr lang="en-US" altLang="ja-JP">
                <a:latin typeface="Arial" panose="020B0604020202020204" pitchFamily="34" charset="0"/>
                <a:cs typeface="Arial" panose="020B0604020202020204" pitchFamily="34" charset="0"/>
              </a:rPr>
              <a:t>Other Protection Actors (location, mandate, capabilities, capacity and will to support peacekeeping ops, dependence on peacekeeping support, coordination mechanisms)</a:t>
            </a:r>
          </a:p>
          <a:p>
            <a:pPr marL="723900" lvl="1" indent="-241300" eaLnBrk="1" hangingPunct="1">
              <a:spcBef>
                <a:spcPct val="0"/>
              </a:spcBef>
              <a:buFontTx/>
              <a:buAutoNum type="alphaLcPeriod"/>
            </a:pPr>
            <a:endParaRPr lang="en-US" altLang="ja-JP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en-US" altLang="ja-JP">
                <a:latin typeface="Arial" panose="020B0604020202020204" pitchFamily="34" charset="0"/>
                <a:cs typeface="Arial" panose="020B0604020202020204" pitchFamily="34" charset="0"/>
              </a:rPr>
              <a:t>Threat Analysis</a:t>
            </a:r>
          </a:p>
          <a:p>
            <a:pPr marL="723900" lvl="1" indent="-241300" eaLnBrk="1" hangingPunct="1">
              <a:spcBef>
                <a:spcPct val="0"/>
              </a:spcBef>
              <a:buFontTx/>
              <a:buAutoNum type="alphaLcPeriod"/>
            </a:pPr>
            <a:r>
              <a:rPr lang="en-US" altLang="ja-JP">
                <a:latin typeface="Arial" panose="020B0604020202020204" pitchFamily="34" charset="0"/>
                <a:cs typeface="Arial" panose="020B0604020202020204" pitchFamily="34" charset="0"/>
              </a:rPr>
              <a:t>Overview</a:t>
            </a:r>
          </a:p>
          <a:p>
            <a:pPr marL="723900" lvl="1" indent="-241300" eaLnBrk="1" hangingPunct="1">
              <a:spcBef>
                <a:spcPct val="0"/>
              </a:spcBef>
              <a:buFontTx/>
              <a:buAutoNum type="alphaLcPeriod"/>
            </a:pPr>
            <a:r>
              <a:rPr lang="en-US" altLang="ja-JP">
                <a:latin typeface="Arial" panose="020B0604020202020204" pitchFamily="34" charset="0"/>
                <a:cs typeface="Arial" panose="020B0604020202020204" pitchFamily="34" charset="0"/>
              </a:rPr>
              <a:t>Key Elements. Relationship matrices between</a:t>
            </a:r>
            <a:r>
              <a:rPr lang="mr-IN" altLang="ja-JP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en-US" altLang="ja-JP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8088" lvl="2" indent="-241300" eaLnBrk="1" hangingPunct="1">
              <a:spcBef>
                <a:spcPct val="0"/>
              </a:spcBef>
              <a:buFontTx/>
              <a:buAutoNum type="alphaLcPeriod"/>
            </a:pPr>
            <a:r>
              <a:rPr lang="en-US" altLang="ja-JP">
                <a:latin typeface="Arial" panose="020B0604020202020204" pitchFamily="34" charset="0"/>
                <a:cs typeface="Arial" panose="020B0604020202020204" pitchFamily="34" charset="0"/>
              </a:rPr>
              <a:t>Communities</a:t>
            </a:r>
          </a:p>
          <a:p>
            <a:pPr marL="1208088" lvl="2" indent="-241300" eaLnBrk="1" hangingPunct="1">
              <a:spcBef>
                <a:spcPct val="0"/>
              </a:spcBef>
              <a:buFontTx/>
              <a:buAutoNum type="alphaLcPeriod"/>
            </a:pPr>
            <a:r>
              <a:rPr lang="en-US" altLang="ja-JP">
                <a:latin typeface="Arial" panose="020B0604020202020204" pitchFamily="34" charset="0"/>
                <a:cs typeface="Arial" panose="020B0604020202020204" pitchFamily="34" charset="0"/>
              </a:rPr>
              <a:t>Civilians and AGs</a:t>
            </a:r>
          </a:p>
          <a:p>
            <a:pPr marL="1208088" lvl="2" indent="-241300" eaLnBrk="1" hangingPunct="1">
              <a:spcBef>
                <a:spcPct val="0"/>
              </a:spcBef>
              <a:buFontTx/>
              <a:buAutoNum type="alphaLcPeriod"/>
            </a:pPr>
            <a:r>
              <a:rPr lang="en-US" altLang="ja-JP">
                <a:latin typeface="Arial" panose="020B0604020202020204" pitchFamily="34" charset="0"/>
                <a:cs typeface="Arial" panose="020B0604020202020204" pitchFamily="34" charset="0"/>
              </a:rPr>
              <a:t>AGs</a:t>
            </a:r>
          </a:p>
          <a:p>
            <a:pPr marL="723900" lvl="1" indent="-241300" eaLnBrk="1" hangingPunct="1">
              <a:spcBef>
                <a:spcPct val="0"/>
              </a:spcBef>
              <a:buFontTx/>
              <a:buAutoNum type="alphaLcPeriod"/>
            </a:pPr>
            <a:r>
              <a:rPr lang="en-US" altLang="ja-JP">
                <a:latin typeface="Arial" panose="020B0604020202020204" pitchFamily="34" charset="0"/>
                <a:cs typeface="Arial" panose="020B0604020202020204" pitchFamily="34" charset="0"/>
              </a:rPr>
              <a:t>Matrix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A82B84A8-2D5D-74E8-060A-A387E91B109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84225" indent="-3016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2080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906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174875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6320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30892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5464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40036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FE86356-B647-40F4-B1CC-F80BC2842995}" type="slidenum">
              <a:rPr lang="en-US" altLang="ja-JP" sz="1300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29</a:t>
            </a:fld>
            <a:endParaRPr lang="en-US" altLang="ja-JP" sz="1300">
              <a:latin typeface="Arial" panose="020B0604020202020204" pitchFamily="34" charset="0"/>
            </a:endParaRPr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F3FD863F-B54E-A39B-C867-F3A2C68E944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4" name="Date Placeholder 4">
            <a:extLst>
              <a:ext uri="{FF2B5EF4-FFF2-40B4-BE49-F238E27FC236}">
                <a16:creationId xmlns:a16="http://schemas.microsoft.com/office/drawing/2014/main" id="{36FA6655-4C97-C6C4-66FF-8AEAD47482A3}"/>
              </a:ext>
            </a:extLst>
          </p:cNvPr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84225" indent="-3016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2080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906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174875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6320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30892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5464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40036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99FFD94-01F8-459C-B3BF-764AB2739CE0}" type="datetime1">
              <a:rPr lang="en-US" altLang="ja-JP" sz="1300" smtClean="0"/>
              <a:pPr>
                <a:spcBef>
                  <a:spcPct val="0"/>
                </a:spcBef>
              </a:pPr>
              <a:t>8/22/2024</a:t>
            </a:fld>
            <a:endParaRPr lang="en-US" altLang="ja-JP" sz="1300"/>
          </a:p>
        </p:txBody>
      </p:sp>
      <p:sp>
        <p:nvSpPr>
          <p:cNvPr id="40965" name="Notes Placeholder 2">
            <a:extLst>
              <a:ext uri="{FF2B5EF4-FFF2-40B4-BE49-F238E27FC236}">
                <a16:creationId xmlns:a16="http://schemas.microsoft.com/office/drawing/2014/main" id="{CC13817E-67BC-A8FB-AFB1-5C942EE407F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31838" y="4560888"/>
            <a:ext cx="5851525" cy="5040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ja-JP">
                <a:latin typeface="Arial" panose="020B0604020202020204" pitchFamily="34" charset="0"/>
                <a:cs typeface="Arial" panose="020B0604020202020204" pitchFamily="34" charset="0"/>
              </a:rPr>
              <a:t>Mission Analysis (cont’d)</a:t>
            </a:r>
            <a:r>
              <a:rPr lang="mr-IN" altLang="ja-JP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endParaRPr lang="en-US" altLang="ja-JP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endParaRPr lang="en-US" altLang="ja-JP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ja-JP">
                <a:latin typeface="Arial" panose="020B0604020202020204" pitchFamily="34" charset="0"/>
                <a:cs typeface="Arial" panose="020B0604020202020204" pitchFamily="34" charset="0"/>
              </a:rPr>
              <a:t>Impact:</a:t>
            </a:r>
            <a:r>
              <a:rPr lang="en-US" altLang="ja-JP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Minor  Catastrophic</a:t>
            </a:r>
          </a:p>
          <a:p>
            <a:pPr eaLnBrk="1" hangingPunct="1">
              <a:spcBef>
                <a:spcPct val="0"/>
              </a:spcBef>
            </a:pPr>
            <a:r>
              <a:rPr lang="en-US" altLang="ja-JP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Likelihood: Almost Impossible  Almost Certain</a:t>
            </a:r>
            <a:endParaRPr lang="en-US" altLang="ja-JP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endParaRPr lang="en-US" altLang="ja-JP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ja-JP">
                <a:latin typeface="Arial" panose="020B0604020202020204" pitchFamily="34" charset="0"/>
                <a:cs typeface="Arial" panose="020B0604020202020204" pitchFamily="34" charset="0"/>
              </a:rPr>
              <a:t>Risk Analysis</a:t>
            </a:r>
          </a:p>
          <a:p>
            <a:pPr marL="723900" lvl="1" indent="-241300" eaLnBrk="1" hangingPunct="1">
              <a:spcBef>
                <a:spcPct val="0"/>
              </a:spcBef>
              <a:buFontTx/>
              <a:buAutoNum type="alphaLcPeriod"/>
            </a:pPr>
            <a:r>
              <a:rPr lang="en-US" altLang="ja-JP">
                <a:latin typeface="Arial" panose="020B0604020202020204" pitchFamily="34" charset="0"/>
                <a:cs typeface="Arial" panose="020B0604020202020204" pitchFamily="34" charset="0"/>
              </a:rPr>
              <a:t>Vulnerability Assessment (civilian population against identified threats)</a:t>
            </a:r>
          </a:p>
          <a:p>
            <a:pPr marL="723900" lvl="1" indent="-241300" eaLnBrk="1" hangingPunct="1">
              <a:spcBef>
                <a:spcPct val="0"/>
              </a:spcBef>
              <a:buFontTx/>
              <a:buAutoNum type="alphaLcPeriod"/>
            </a:pPr>
            <a:r>
              <a:rPr lang="en-US" altLang="ja-JP">
                <a:latin typeface="Arial" panose="020B0604020202020204" pitchFamily="34" charset="0"/>
                <a:cs typeface="Arial" panose="020B0604020202020204" pitchFamily="34" charset="0"/>
              </a:rPr>
              <a:t>Protection Actor Capability Assessment</a:t>
            </a:r>
          </a:p>
          <a:p>
            <a:pPr marL="723900" lvl="1" indent="-241300" eaLnBrk="1" hangingPunct="1">
              <a:spcBef>
                <a:spcPct val="0"/>
              </a:spcBef>
              <a:buFontTx/>
              <a:buAutoNum type="alphaLcPeriod"/>
            </a:pPr>
            <a:r>
              <a:rPr lang="en-US" altLang="ja-JP">
                <a:latin typeface="Arial" panose="020B0604020202020204" pitchFamily="34" charset="0"/>
                <a:cs typeface="Arial" panose="020B0604020202020204" pitchFamily="34" charset="0"/>
              </a:rPr>
              <a:t>Danger Level Assessment</a:t>
            </a:r>
          </a:p>
          <a:p>
            <a:pPr marL="723900" lvl="1" indent="-241300" eaLnBrk="1" hangingPunct="1">
              <a:spcBef>
                <a:spcPct val="0"/>
              </a:spcBef>
              <a:buFontTx/>
              <a:buAutoNum type="alphaLcPeriod"/>
            </a:pPr>
            <a:r>
              <a:rPr lang="en-US" altLang="ja-JP">
                <a:latin typeface="Arial" panose="020B0604020202020204" pitchFamily="34" charset="0"/>
                <a:cs typeface="Arial" panose="020B0604020202020204" pitchFamily="34" charset="0"/>
              </a:rPr>
              <a:t>Risk Analysis Matrix</a:t>
            </a:r>
          </a:p>
          <a:p>
            <a:pPr eaLnBrk="1" hangingPunct="1">
              <a:spcBef>
                <a:spcPct val="0"/>
              </a:spcBef>
            </a:pPr>
            <a:endParaRPr lang="en-US" altLang="ja-JP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>
            <a:extLst>
              <a:ext uri="{FF2B5EF4-FFF2-40B4-BE49-F238E27FC236}">
                <a16:creationId xmlns:a16="http://schemas.microsoft.com/office/drawing/2014/main" id="{FF1FB4EB-85AB-6D00-36F2-F2406D7A96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84225" indent="-3016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2080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906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174875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6320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30892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5464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40036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6766D4B-1C86-4C1F-80DB-43303F3D74AF}" type="slidenum">
              <a:rPr lang="en-US" altLang="ja-JP" sz="1300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30</a:t>
            </a:fld>
            <a:endParaRPr lang="en-US" altLang="ja-JP" sz="1300">
              <a:latin typeface="Arial" panose="020B0604020202020204" pitchFamily="34" charset="0"/>
            </a:endParaRPr>
          </a:p>
        </p:txBody>
      </p:sp>
      <p:sp>
        <p:nvSpPr>
          <p:cNvPr id="43011" name="Rectangle 2">
            <a:extLst>
              <a:ext uri="{FF2B5EF4-FFF2-40B4-BE49-F238E27FC236}">
                <a16:creationId xmlns:a16="http://schemas.microsoft.com/office/drawing/2014/main" id="{C3ABC56A-0C9C-290F-0FBE-B3C9B7C94FA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66750" y="461963"/>
            <a:ext cx="2492375" cy="18684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2" name="Date Placeholder 4">
            <a:extLst>
              <a:ext uri="{FF2B5EF4-FFF2-40B4-BE49-F238E27FC236}">
                <a16:creationId xmlns:a16="http://schemas.microsoft.com/office/drawing/2014/main" id="{14A3CEA4-F69E-92D8-A680-2BE1590495BC}"/>
              </a:ext>
            </a:extLst>
          </p:cNvPr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84225" indent="-3016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2080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90688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174875" indent="-2413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6320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30892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5464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4003675" indent="-2413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4177F6C-024B-467F-8EF5-A335338688DB}" type="datetime1">
              <a:rPr lang="en-US" altLang="ja-JP" sz="1300" smtClean="0"/>
              <a:pPr>
                <a:spcBef>
                  <a:spcPct val="0"/>
                </a:spcBef>
              </a:pPr>
              <a:t>8/22/2024</a:t>
            </a:fld>
            <a:endParaRPr lang="en-US" altLang="ja-JP" sz="1300"/>
          </a:p>
        </p:txBody>
      </p:sp>
      <p:sp>
        <p:nvSpPr>
          <p:cNvPr id="43013" name="Notes Placeholder 2">
            <a:extLst>
              <a:ext uri="{FF2B5EF4-FFF2-40B4-BE49-F238E27FC236}">
                <a16:creationId xmlns:a16="http://schemas.microsoft.com/office/drawing/2014/main" id="{248C15F1-4624-7E3D-B3C3-26A3D267778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514350" y="2473325"/>
            <a:ext cx="6334125" cy="73088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ja-JP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DDF0B2-D4D0-344C-633D-2271C3C10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AAD56-EA1D-4C29-A7B3-63B7DD1CECAC}" type="datetimeFigureOut">
              <a:rPr lang="en-US" altLang="en-US"/>
              <a:pPr>
                <a:defRPr/>
              </a:pPr>
              <a:t>8/22/2024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66D833-B8F9-934B-FAD0-8E14FB2D4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836598-2E24-58CC-0B9C-1C1DE7B93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209B7-E173-4C04-A139-D91DAEA3B3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4590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16B32B-1280-5882-B87A-98CA8D53E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6CF54-1E10-48E8-8FD2-FF38377AC589}" type="datetimeFigureOut">
              <a:rPr lang="en-US" altLang="en-US"/>
              <a:pPr>
                <a:defRPr/>
              </a:pPr>
              <a:t>8/22/2024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40CC1C-67B3-E074-1B44-2B0F4E467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184E20-17B9-A975-46BD-84F0C3C6D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119EF-DC73-4513-9816-A53F3094D3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0491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AF5955-22E1-AF05-79FB-B280B9E382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A0190-BBBD-4BF5-809C-9E13D53D4C2F}" type="datetimeFigureOut">
              <a:rPr lang="en-US" altLang="en-US"/>
              <a:pPr>
                <a:defRPr/>
              </a:pPr>
              <a:t>8/22/2024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185A88-8C87-3DEE-FB68-5B98EE1FA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ECFCE5-360B-5E2B-44F1-9ADDF64A1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4D5D2-7E09-423A-8324-F41C5B12A7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47779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Drag picture to placeholder or click icon to add</a:t>
            </a:r>
            <a:endParaRPr noProof="0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49C041B-5563-5202-9F4D-2C21E1E9CA1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B383E-69FD-4032-8753-B1DD95BF333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991555141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80A9B9-BEBC-BC2B-DF2F-BC977B99B2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8C932-BE7D-430C-959E-0C2FE08D7089}" type="datetimeFigureOut">
              <a:rPr lang="en-US" altLang="en-US"/>
              <a:pPr>
                <a:defRPr/>
              </a:pPr>
              <a:t>8/22/2024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57B03-1FB9-0881-5969-313CC12A8D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F4171B-50E5-D409-D7AA-E6535FBF1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F91FC-1A9E-46CE-8019-C0CCCCA253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8591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0EFEC9-3A0D-DCDC-9522-E59DC9105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82192-DD23-4656-8D2A-43AD297271B8}" type="datetimeFigureOut">
              <a:rPr lang="en-US" altLang="en-US"/>
              <a:pPr>
                <a:defRPr/>
              </a:pPr>
              <a:t>8/22/2024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95BC8-CC61-2B14-7FD0-DCF1FDF3C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1CE04B-0967-B60F-3849-DCD0C2267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CFF57-B278-46DA-A931-B7ECDA4BAA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3081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A70AAD1-3378-0AB2-EFA7-2D9F6F136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521BB-D2B8-4D78-9E50-32F7EC7EBB59}" type="datetimeFigureOut">
              <a:rPr lang="en-US" altLang="en-US"/>
              <a:pPr>
                <a:defRPr/>
              </a:pPr>
              <a:t>8/22/2024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72CBB89-190E-CE3E-5C82-B965ED3BE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296B4E-FD77-E835-C2D0-10366B4D4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0C721-BCC0-4CF9-B269-382F89D060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9683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5E8505B-A427-B0C6-F065-7D9C4A5B3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288E8-BB32-4F34-B326-1E0A789147BD}" type="datetimeFigureOut">
              <a:rPr lang="en-US" altLang="en-US"/>
              <a:pPr>
                <a:defRPr/>
              </a:pPr>
              <a:t>8/22/2024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ACB06D3-197D-4D50-6D87-ACF75B9F4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7207745-92EF-221F-9289-0F893EF61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C3344-5EC1-46AB-BC85-F898B5A140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0057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4C5A056-8841-27FA-17AC-E87CC8A56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16903-9B78-4FAE-9C56-D3EEAAE47938}" type="datetimeFigureOut">
              <a:rPr lang="en-US" altLang="en-US"/>
              <a:pPr>
                <a:defRPr/>
              </a:pPr>
              <a:t>8/22/2024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FFFEFDB-2849-87FF-F439-688B5B468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21BBBBD-735E-AC40-A843-69F8A417C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B8BD7-2E34-4A7B-A455-4FB747BAE6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9214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26FB954-28B4-0D9F-FBFA-7FD72E7BF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68884-A907-4DF0-B840-599A7922B23D}" type="datetimeFigureOut">
              <a:rPr lang="en-US" altLang="en-US"/>
              <a:pPr>
                <a:defRPr/>
              </a:pPr>
              <a:t>8/22/2024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F2B01A-225A-A396-2C52-D08539F74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6B87D41-6B57-3FDC-433D-93C29FE0C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BDA45-48FF-4436-957B-A3945D2CE0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8848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60BBC8F-1432-5DD0-E0E6-1D1A567B7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C8D4A-6023-474D-8287-011608155E7A}" type="datetimeFigureOut">
              <a:rPr lang="en-US" altLang="en-US"/>
              <a:pPr>
                <a:defRPr/>
              </a:pPr>
              <a:t>8/22/2024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5C2FADB-9987-DC32-05CA-40020E3B2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DAA8E9C-6FBE-DBFC-9425-8B0BBD5DF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4308E-1208-41DF-AF0A-0E649512F6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7670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2584640-D4E7-8E23-7F6E-0FF785125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CC9EB8-0374-4A0C-ADA8-832CEEA8740C}" type="datetimeFigureOut">
              <a:rPr lang="en-US" altLang="en-US"/>
              <a:pPr>
                <a:defRPr/>
              </a:pPr>
              <a:t>8/22/2024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3BD05E9-1409-8473-28BA-A7EBD6071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BEF7A2C-961E-B8FB-1CCA-1D39D10B9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3CE3F-F71D-4E84-8D31-E649E5BBE8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9658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982998F-36BC-3D08-28FA-7E3C974FA11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4C40EE2-47DC-03BA-1854-348FA0CF565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EA94CA-0E00-4A83-C31B-DBAB1A8FEA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C60EA71-04D2-41B4-8C9B-B0D5331A5A77}" type="datetimeFigureOut">
              <a:rPr lang="en-US" altLang="en-US"/>
              <a:pPr>
                <a:defRPr/>
              </a:pPr>
              <a:t>8/22/2024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2796CD-A42C-0B8C-9A36-AC6241180D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88FE00-408C-A69A-62C2-50E39E0B5D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E50484B-7CD0-46AB-A0E6-C147C8EEED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>
            <a:extLst>
              <a:ext uri="{FF2B5EF4-FFF2-40B4-BE49-F238E27FC236}">
                <a16:creationId xmlns:a16="http://schemas.microsoft.com/office/drawing/2014/main" id="{28B45690-B2AE-0C5B-A8BE-E6BE7EADB5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3538" y="3352800"/>
            <a:ext cx="8416925" cy="2449513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4000" dirty="0">
                <a:solidFill>
                  <a:srgbClr val="558ED5"/>
                </a:solidFill>
                <a:latin typeface="Century Gothic" pitchFamily="34" charset="0"/>
                <a:ea typeface="SimSun" pitchFamily="2" charset="-122"/>
                <a:cs typeface="+mn-cs"/>
              </a:rPr>
              <a:t>Addressing MDMH TOT Course </a:t>
            </a:r>
            <a:br>
              <a:rPr lang="en-US" altLang="en-US" sz="4000" dirty="0">
                <a:solidFill>
                  <a:srgbClr val="558ED5"/>
                </a:solidFill>
                <a:latin typeface="Century Gothic" pitchFamily="34" charset="0"/>
                <a:ea typeface="SimSun" pitchFamily="2" charset="-122"/>
                <a:cs typeface="+mn-cs"/>
              </a:rPr>
            </a:br>
            <a:r>
              <a:rPr lang="en-US" altLang="en-US" sz="4000" dirty="0">
                <a:solidFill>
                  <a:srgbClr val="558ED5"/>
                </a:solidFill>
                <a:latin typeface="Century Gothic" pitchFamily="34" charset="0"/>
                <a:ea typeface="SimSun" pitchFamily="2" charset="-122"/>
                <a:cs typeface="+mn-cs"/>
              </a:rPr>
              <a:t>Scenario Based Exercise</a:t>
            </a:r>
          </a:p>
        </p:txBody>
      </p:sp>
      <p:sp>
        <p:nvSpPr>
          <p:cNvPr id="4099" name="Slide Number Placeholder 4">
            <a:extLst>
              <a:ext uri="{FF2B5EF4-FFF2-40B4-BE49-F238E27FC236}">
                <a16:creationId xmlns:a16="http://schemas.microsoft.com/office/drawing/2014/main" id="{B9CD18DF-FABB-49EE-9DD6-8FED07BA55F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1C9F800-FD80-4892-B8E0-D20363A1A12F}" type="slidenum">
              <a:rPr lang="en-US" altLang="ja-JP" sz="2000" smtClean="0">
                <a:solidFill>
                  <a:srgbClr val="404040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ja-JP" sz="2000">
              <a:solidFill>
                <a:srgbClr val="404040"/>
              </a:solidFill>
            </a:endParaRPr>
          </a:p>
        </p:txBody>
      </p:sp>
      <p:pic>
        <p:nvPicPr>
          <p:cNvPr id="4100" name="Picture 1">
            <a:extLst>
              <a:ext uri="{FF2B5EF4-FFF2-40B4-BE49-F238E27FC236}">
                <a16:creationId xmlns:a16="http://schemas.microsoft.com/office/drawing/2014/main" id="{9F0FEB0F-310F-2299-71C1-7ED250F953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938" y="685800"/>
            <a:ext cx="5316537" cy="257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9B6F2B-A3A3-F764-BD71-58F5CBFC7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UNAC Military Deployment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FD1ECDB-5163-7FF7-0BBD-95D5034877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1219200"/>
            <a:ext cx="7086600" cy="5305425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</p:spPr>
      </p:pic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86AE03-5460-DF43-AC19-30216DEEF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UNAC Military Deployment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BEA1161-8219-F43B-22D8-9803490B7F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7913" y="1216025"/>
            <a:ext cx="7086600" cy="5305425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67457347-AFF0-B15B-D50D-5BFCA1C15818}"/>
              </a:ext>
            </a:extLst>
          </p:cNvPr>
          <p:cNvSpPr/>
          <p:nvPr/>
        </p:nvSpPr>
        <p:spPr>
          <a:xfrm>
            <a:off x="4621213" y="1524000"/>
            <a:ext cx="2617787" cy="1600200"/>
          </a:xfrm>
          <a:prstGeom prst="roundRect">
            <a:avLst/>
          </a:prstGeom>
          <a:solidFill>
            <a:schemeClr val="accent1">
              <a:alpha val="5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chemeClr val="bg2">
                    <a:lumMod val="25000"/>
                  </a:schemeClr>
                </a:solidFill>
              </a:rPr>
              <a:t>Sector 1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6FC5EA0A-CE75-95D6-BE6F-860B53F88235}"/>
              </a:ext>
            </a:extLst>
          </p:cNvPr>
          <p:cNvSpPr/>
          <p:nvPr/>
        </p:nvSpPr>
        <p:spPr>
          <a:xfrm>
            <a:off x="4419600" y="3200400"/>
            <a:ext cx="2617788" cy="3048000"/>
          </a:xfrm>
          <a:prstGeom prst="roundRect">
            <a:avLst>
              <a:gd name="adj" fmla="val 23925"/>
            </a:avLst>
          </a:prstGeom>
          <a:solidFill>
            <a:schemeClr val="accent6">
              <a:alpha val="5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Sector 3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E8AE7751-0BDC-5441-5C6C-1A7FAFF73FF0}"/>
              </a:ext>
            </a:extLst>
          </p:cNvPr>
          <p:cNvSpPr/>
          <p:nvPr/>
        </p:nvSpPr>
        <p:spPr>
          <a:xfrm>
            <a:off x="1600200" y="1600200"/>
            <a:ext cx="2617788" cy="3048000"/>
          </a:xfrm>
          <a:prstGeom prst="roundRect">
            <a:avLst/>
          </a:prstGeom>
          <a:solidFill>
            <a:schemeClr val="accent3">
              <a:alpha val="5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1"/>
                </a:solidFill>
              </a:rPr>
              <a:t>Sector 2</a:t>
            </a:r>
          </a:p>
        </p:txBody>
      </p:sp>
      <p:sp>
        <p:nvSpPr>
          <p:cNvPr id="7" name="Right Arrow 6">
            <a:extLst>
              <a:ext uri="{FF2B5EF4-FFF2-40B4-BE49-F238E27FC236}">
                <a16:creationId xmlns:a16="http://schemas.microsoft.com/office/drawing/2014/main" id="{98C85019-4963-FB92-DF4C-731854D7E595}"/>
              </a:ext>
            </a:extLst>
          </p:cNvPr>
          <p:cNvSpPr/>
          <p:nvPr/>
        </p:nvSpPr>
        <p:spPr>
          <a:xfrm>
            <a:off x="547688" y="2746375"/>
            <a:ext cx="1427162" cy="755650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SBE</a:t>
            </a: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49C35F-1A09-6644-BEBC-8F3D42822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Sector 2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9D527E0-009F-9CED-8469-3D42C2E70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l="2892" t="-542" r="43317" b="16982"/>
          <a:stretch>
            <a:fillRect/>
          </a:stretch>
        </p:blipFill>
        <p:spPr bwMode="auto">
          <a:xfrm>
            <a:off x="2730500" y="1414463"/>
            <a:ext cx="3811588" cy="4433887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8" name="Right Arrow 7">
            <a:extLst>
              <a:ext uri="{FF2B5EF4-FFF2-40B4-BE49-F238E27FC236}">
                <a16:creationId xmlns:a16="http://schemas.microsoft.com/office/drawing/2014/main" id="{AF51C66C-2379-3EA7-2691-D46623A764B4}"/>
              </a:ext>
            </a:extLst>
          </p:cNvPr>
          <p:cNvSpPr/>
          <p:nvPr/>
        </p:nvSpPr>
        <p:spPr>
          <a:xfrm rot="5400000">
            <a:off x="4620419" y="1926431"/>
            <a:ext cx="1428750" cy="757238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INFBATT</a:t>
            </a:r>
          </a:p>
        </p:txBody>
      </p:sp>
      <p:sp>
        <p:nvSpPr>
          <p:cNvPr id="4" name="Left Arrow 3">
            <a:extLst>
              <a:ext uri="{FF2B5EF4-FFF2-40B4-BE49-F238E27FC236}">
                <a16:creationId xmlns:a16="http://schemas.microsoft.com/office/drawing/2014/main" id="{77B0B3C7-7EFC-735B-D468-1C1468EE66CF}"/>
              </a:ext>
            </a:extLst>
          </p:cNvPr>
          <p:cNvSpPr/>
          <p:nvPr/>
        </p:nvSpPr>
        <p:spPr>
          <a:xfrm>
            <a:off x="6172200" y="3632200"/>
            <a:ext cx="1524000" cy="723900"/>
          </a:xfrm>
          <a:prstGeom prst="leftArrow">
            <a:avLst/>
          </a:prstGeom>
          <a:solidFill>
            <a:srgbClr val="00206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Brigade (-)</a:t>
            </a:r>
          </a:p>
        </p:txBody>
      </p:sp>
      <p:sp>
        <p:nvSpPr>
          <p:cNvPr id="11" name="Right Arrow 10">
            <a:extLst>
              <a:ext uri="{FF2B5EF4-FFF2-40B4-BE49-F238E27FC236}">
                <a16:creationId xmlns:a16="http://schemas.microsoft.com/office/drawing/2014/main" id="{F5E1FE4F-E9B1-BE45-58A1-A82F7629E372}"/>
              </a:ext>
            </a:extLst>
          </p:cNvPr>
          <p:cNvSpPr/>
          <p:nvPr/>
        </p:nvSpPr>
        <p:spPr>
          <a:xfrm>
            <a:off x="2308225" y="3236913"/>
            <a:ext cx="1428750" cy="757237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INFBATT</a:t>
            </a: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34D1B3-14BC-7E16-BE7E-3566C7252C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Sector 2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DE8B0B7-DCB5-DF58-3149-EB0950E728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l="2892" t="-542" r="43317" b="16982"/>
          <a:stretch>
            <a:fillRect/>
          </a:stretch>
        </p:blipFill>
        <p:spPr bwMode="auto">
          <a:xfrm>
            <a:off x="2730500" y="1414463"/>
            <a:ext cx="3811588" cy="4433887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8" name="Right Arrow 7">
            <a:extLst>
              <a:ext uri="{FF2B5EF4-FFF2-40B4-BE49-F238E27FC236}">
                <a16:creationId xmlns:a16="http://schemas.microsoft.com/office/drawing/2014/main" id="{FB58771A-123E-1E58-F6C8-A8B9EF2304AD}"/>
              </a:ext>
            </a:extLst>
          </p:cNvPr>
          <p:cNvSpPr/>
          <p:nvPr/>
        </p:nvSpPr>
        <p:spPr>
          <a:xfrm rot="5400000">
            <a:off x="4620419" y="1926431"/>
            <a:ext cx="1428750" cy="757238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INFBATT</a:t>
            </a:r>
          </a:p>
        </p:txBody>
      </p:sp>
      <p:sp>
        <p:nvSpPr>
          <p:cNvPr id="4" name="Left Arrow 3">
            <a:extLst>
              <a:ext uri="{FF2B5EF4-FFF2-40B4-BE49-F238E27FC236}">
                <a16:creationId xmlns:a16="http://schemas.microsoft.com/office/drawing/2014/main" id="{B893280A-C08E-76EE-37DF-77754F2602E1}"/>
              </a:ext>
            </a:extLst>
          </p:cNvPr>
          <p:cNvSpPr/>
          <p:nvPr/>
        </p:nvSpPr>
        <p:spPr>
          <a:xfrm>
            <a:off x="6172200" y="3632200"/>
            <a:ext cx="1524000" cy="723900"/>
          </a:xfrm>
          <a:prstGeom prst="leftArrow">
            <a:avLst/>
          </a:prstGeom>
          <a:solidFill>
            <a:srgbClr val="00206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Brigade (-)</a:t>
            </a:r>
          </a:p>
        </p:txBody>
      </p:sp>
      <p:sp>
        <p:nvSpPr>
          <p:cNvPr id="11" name="Right Arrow 10">
            <a:extLst>
              <a:ext uri="{FF2B5EF4-FFF2-40B4-BE49-F238E27FC236}">
                <a16:creationId xmlns:a16="http://schemas.microsoft.com/office/drawing/2014/main" id="{92BCDBDE-184D-6A61-CD11-FE0547EEE776}"/>
              </a:ext>
            </a:extLst>
          </p:cNvPr>
          <p:cNvSpPr/>
          <p:nvPr/>
        </p:nvSpPr>
        <p:spPr>
          <a:xfrm>
            <a:off x="2308225" y="3236913"/>
            <a:ext cx="1428750" cy="757237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INFBATT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A55B8098-EA68-A263-DAA7-26575851AB71}"/>
              </a:ext>
            </a:extLst>
          </p:cNvPr>
          <p:cNvSpPr/>
          <p:nvPr/>
        </p:nvSpPr>
        <p:spPr>
          <a:xfrm>
            <a:off x="3068638" y="2514600"/>
            <a:ext cx="1568450" cy="2133600"/>
          </a:xfrm>
          <a:prstGeom prst="roundRect">
            <a:avLst/>
          </a:prstGeom>
          <a:solidFill>
            <a:schemeClr val="accent3">
              <a:alpha val="5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1"/>
                </a:solidFill>
              </a:rPr>
              <a:t>SBE AOR</a:t>
            </a: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E4D161-901D-1EDA-FA82-B647D89343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AOR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118805B-135B-6BC1-801A-80A9934893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l="2892" t="-542" r="43317" b="16982"/>
          <a:stretch>
            <a:fillRect/>
          </a:stretch>
        </p:blipFill>
        <p:spPr bwMode="auto">
          <a:xfrm>
            <a:off x="2730500" y="1414463"/>
            <a:ext cx="3811588" cy="4433887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11" name="Right Arrow 10">
            <a:extLst>
              <a:ext uri="{FF2B5EF4-FFF2-40B4-BE49-F238E27FC236}">
                <a16:creationId xmlns:a16="http://schemas.microsoft.com/office/drawing/2014/main" id="{31ED2DA9-B741-1AC2-CA4B-E160767738A8}"/>
              </a:ext>
            </a:extLst>
          </p:cNvPr>
          <p:cNvSpPr/>
          <p:nvPr/>
        </p:nvSpPr>
        <p:spPr>
          <a:xfrm>
            <a:off x="1447800" y="3219450"/>
            <a:ext cx="1428750" cy="757238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AOR</a:t>
            </a:r>
          </a:p>
        </p:txBody>
      </p:sp>
      <p:pic>
        <p:nvPicPr>
          <p:cNvPr id="20485" name="Picture 2">
            <a:extLst>
              <a:ext uri="{FF2B5EF4-FFF2-40B4-BE49-F238E27FC236}">
                <a16:creationId xmlns:a16="http://schemas.microsoft.com/office/drawing/2014/main" id="{6A33D2AA-F28A-8570-962D-EACC9B3FB6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550" y="2908300"/>
            <a:ext cx="1550988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EF43E8-1CC2-D35C-EC02-DA265C254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"/>
            <a:ext cx="7315200" cy="876300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BATT AOR</a:t>
            </a:r>
          </a:p>
        </p:txBody>
      </p:sp>
      <p:pic>
        <p:nvPicPr>
          <p:cNvPr id="21507" name="Picture 2">
            <a:extLst>
              <a:ext uri="{FF2B5EF4-FFF2-40B4-BE49-F238E27FC236}">
                <a16:creationId xmlns:a16="http://schemas.microsoft.com/office/drawing/2014/main" id="{5767270D-A7F8-9A62-8BAB-8B7118B2FB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863" y="762000"/>
            <a:ext cx="6264275" cy="584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3" descr="Screen Shot 2018-02-27 at 14.52.48.png">
            <a:extLst>
              <a:ext uri="{FF2B5EF4-FFF2-40B4-BE49-F238E27FC236}">
                <a16:creationId xmlns:a16="http://schemas.microsoft.com/office/drawing/2014/main" id="{709ED8DD-C52E-EA3E-B613-D7DA166274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819400"/>
            <a:ext cx="8255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EBE3E-C93E-0A2C-7BE3-EFBE2F4A9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266700"/>
            <a:ext cx="8229600" cy="952500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INFBATT Organization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9CF342-2D6C-12ED-DA77-E8CB1A7600FD}"/>
              </a:ext>
            </a:extLst>
          </p:cNvPr>
          <p:cNvSpPr txBox="1"/>
          <p:nvPr/>
        </p:nvSpPr>
        <p:spPr>
          <a:xfrm>
            <a:off x="257175" y="5664200"/>
            <a:ext cx="40386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 dirty="0">
                <a:solidFill>
                  <a:srgbClr val="FF0000"/>
                </a:solidFill>
                <a:latin typeface="+mn-lt"/>
                <a:ea typeface="+mn-ea"/>
              </a:rPr>
              <a:t>In addition</a:t>
            </a:r>
            <a:r>
              <a:rPr lang="en-US" b="1" dirty="0">
                <a:solidFill>
                  <a:srgbClr val="FF0000"/>
                </a:solidFill>
                <a:latin typeface="+mn-lt"/>
                <a:ea typeface="+mn-ea"/>
              </a:rPr>
              <a:t>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ea typeface="+mn-ea"/>
              </a:rPr>
              <a:t>Engagement Teams x 4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ea typeface="+mn-ea"/>
              </a:rPr>
              <a:t>Community Liaison Assistants x 4</a:t>
            </a:r>
          </a:p>
        </p:txBody>
      </p:sp>
      <p:pic>
        <p:nvPicPr>
          <p:cNvPr id="22532" name="Picture 2">
            <a:extLst>
              <a:ext uri="{FF2B5EF4-FFF2-40B4-BE49-F238E27FC236}">
                <a16:creationId xmlns:a16="http://schemas.microsoft.com/office/drawing/2014/main" id="{7E5C71DB-FE32-29B9-42E1-C6CD7D82B9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" y="1447800"/>
            <a:ext cx="8763000" cy="401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>
                <a16:creationId xmlns:a16="http://schemas.microsoft.com/office/drawing/2014/main" id="{F78B3773-5F9B-D24D-DE51-FEFB8F8FA5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3400" y="838200"/>
            <a:ext cx="8229600" cy="4800600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GB" sz="6000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Mission</a:t>
            </a:r>
            <a:br>
              <a:rPr lang="en-GB" sz="6000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</a:br>
            <a:endParaRPr lang="en-GB" sz="6000" dirty="0">
              <a:solidFill>
                <a:schemeClr val="tx2">
                  <a:lumMod val="60000"/>
                  <a:lumOff val="40000"/>
                </a:schemeClr>
              </a:solidFill>
              <a:ea typeface="MS PGothic" charset="0"/>
              <a:cs typeface="MS PGothic" charset="0"/>
            </a:endParaRPr>
          </a:p>
        </p:txBody>
      </p:sp>
      <p:sp>
        <p:nvSpPr>
          <p:cNvPr id="23555" name="Slide Number Placeholder 3">
            <a:extLst>
              <a:ext uri="{FF2B5EF4-FFF2-40B4-BE49-F238E27FC236}">
                <a16:creationId xmlns:a16="http://schemas.microsoft.com/office/drawing/2014/main" id="{4EF67A3E-2B41-BB14-1AA9-956F773E8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fld id="{08C57E67-A10F-4FB5-84B4-A9FE2D20A2E7}" type="slidenum">
              <a:rPr lang="en-US" altLang="ja-JP" sz="2000" smtClean="0">
                <a:solidFill>
                  <a:srgbClr val="404040"/>
                </a:solidFill>
              </a:rPr>
              <a:pPr algn="l">
                <a:spcBef>
                  <a:spcPct val="0"/>
                </a:spcBef>
                <a:buFontTx/>
                <a:buNone/>
              </a:pPr>
              <a:t>17</a:t>
            </a:fld>
            <a:endParaRPr lang="en-US" altLang="ja-JP" sz="2000">
              <a:solidFill>
                <a:srgbClr val="404040"/>
              </a:solidFill>
            </a:endParaRPr>
          </a:p>
        </p:txBody>
      </p:sp>
      <p:pic>
        <p:nvPicPr>
          <p:cNvPr id="23556" name="Picture 3">
            <a:extLst>
              <a:ext uri="{FF2B5EF4-FFF2-40B4-BE49-F238E27FC236}">
                <a16:creationId xmlns:a16="http://schemas.microsoft.com/office/drawing/2014/main" id="{002D172A-DE2F-94C9-8C26-ECEB2FD973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4953000"/>
            <a:ext cx="94297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86815-4712-0315-00C0-85C1DA429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Sector HQ WARNO 01/20xx</a:t>
            </a:r>
          </a:p>
        </p:txBody>
      </p:sp>
      <p:pic>
        <p:nvPicPr>
          <p:cNvPr id="25603" name="Picture 2">
            <a:extLst>
              <a:ext uri="{FF2B5EF4-FFF2-40B4-BE49-F238E27FC236}">
                <a16:creationId xmlns:a16="http://schemas.microsoft.com/office/drawing/2014/main" id="{AB7111E4-F695-9C3E-3026-1AD71C6151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338263"/>
            <a:ext cx="6492875" cy="505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0FB132-9245-943B-1638-9E7883DC1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Sector HQ WARNO 01/20xx</a:t>
            </a:r>
          </a:p>
        </p:txBody>
      </p:sp>
      <p:pic>
        <p:nvPicPr>
          <p:cNvPr id="26627" name="Picture 2">
            <a:extLst>
              <a:ext uri="{FF2B5EF4-FFF2-40B4-BE49-F238E27FC236}">
                <a16:creationId xmlns:a16="http://schemas.microsoft.com/office/drawing/2014/main" id="{3D184F31-DDB7-063C-80D5-8CB9ED9210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9" b="8670"/>
          <a:stretch>
            <a:fillRect/>
          </a:stretch>
        </p:blipFill>
        <p:spPr bwMode="auto">
          <a:xfrm>
            <a:off x="304800" y="2244725"/>
            <a:ext cx="8161338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>
                <a16:creationId xmlns:a16="http://schemas.microsoft.com/office/drawing/2014/main" id="{192980A0-9999-3BAE-A6A8-1F173FBD5C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SBE TTX Objectives</a:t>
            </a:r>
            <a:endParaRPr lang="en-GB" dirty="0">
              <a:solidFill>
                <a:schemeClr val="tx2">
                  <a:lumMod val="60000"/>
                  <a:lumOff val="40000"/>
                </a:schemeClr>
              </a:solidFill>
              <a:ea typeface="MS PGothic" charset="0"/>
              <a:cs typeface="MS PGothic" charset="0"/>
            </a:endParaRPr>
          </a:p>
        </p:txBody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12FBF98C-08C6-F0A0-D65B-EF0619ED25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3341688"/>
          </a:xfrm>
        </p:spPr>
        <p:txBody>
          <a:bodyPr>
            <a:spAutoFit/>
          </a:bodyPr>
          <a:lstStyle/>
          <a:p>
            <a:pPr algn="just" eaLnBrk="1" hangingPunct="1"/>
            <a:r>
              <a:rPr lang="en-US" altLang="ja-JP" sz="2400">
                <a:solidFill>
                  <a:srgbClr val="595959"/>
                </a:solidFill>
              </a:rPr>
              <a:t>Reinforce the knowledge acquired during the delivery of the MDMH RTP.</a:t>
            </a:r>
          </a:p>
          <a:p>
            <a:pPr algn="just" eaLnBrk="1" hangingPunct="1"/>
            <a:endParaRPr lang="en-US" altLang="ja-JP" sz="2400">
              <a:solidFill>
                <a:srgbClr val="595959"/>
              </a:solidFill>
            </a:endParaRPr>
          </a:p>
          <a:p>
            <a:pPr algn="just" eaLnBrk="1" hangingPunct="1"/>
            <a:r>
              <a:rPr lang="en-US" altLang="ja-JP" sz="2400">
                <a:solidFill>
                  <a:srgbClr val="595959"/>
                </a:solidFill>
              </a:rPr>
              <a:t>Use the knowledge gained to solve problems based on real-life events encountered in UN peacekeeping missions.</a:t>
            </a:r>
          </a:p>
          <a:p>
            <a:pPr algn="just" eaLnBrk="1" hangingPunct="1"/>
            <a:endParaRPr lang="en-US" altLang="ja-JP" sz="2400">
              <a:solidFill>
                <a:srgbClr val="595959"/>
              </a:solidFill>
            </a:endParaRPr>
          </a:p>
          <a:p>
            <a:pPr algn="just" eaLnBrk="1" hangingPunct="1"/>
            <a:r>
              <a:rPr lang="en-US" altLang="ja-JP" sz="2400">
                <a:solidFill>
                  <a:srgbClr val="595959"/>
                </a:solidFill>
              </a:rPr>
              <a:t>Incorporate counter-MDMH tactical planning considerations into a unit’s existing decision-making planning methods. </a:t>
            </a:r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93A08541-7233-348B-14A4-4F9E9EDCC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fld id="{C3B35D13-9747-4124-99F5-4D332EE6B8D3}" type="slidenum">
              <a:rPr lang="en-US" altLang="ja-JP" sz="2000" smtClean="0">
                <a:solidFill>
                  <a:srgbClr val="404040"/>
                </a:solidFill>
              </a:rPr>
              <a:pPr algn="l">
                <a:spcBef>
                  <a:spcPct val="0"/>
                </a:spcBef>
                <a:buFontTx/>
                <a:buNone/>
              </a:pPr>
              <a:t>2</a:t>
            </a:fld>
            <a:endParaRPr lang="en-US" altLang="ja-JP" sz="2000">
              <a:solidFill>
                <a:srgbClr val="40404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720E10-71AB-6C79-8582-4DB52F6F2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Sector HQ WARNO 01/20xx</a:t>
            </a:r>
          </a:p>
        </p:txBody>
      </p:sp>
      <p:pic>
        <p:nvPicPr>
          <p:cNvPr id="27651" name="Picture 2">
            <a:extLst>
              <a:ext uri="{FF2B5EF4-FFF2-40B4-BE49-F238E27FC236}">
                <a16:creationId xmlns:a16="http://schemas.microsoft.com/office/drawing/2014/main" id="{7A6F29E6-899A-BD4E-04A7-8D968557E4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52600"/>
            <a:ext cx="8991600" cy="410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B0E48-2179-6A86-00B7-2B94FA309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Sector HQ WARNO 01/20xx</a:t>
            </a:r>
          </a:p>
        </p:txBody>
      </p:sp>
      <p:sp>
        <p:nvSpPr>
          <p:cNvPr id="28675" name="TextBox 3">
            <a:extLst>
              <a:ext uri="{FF2B5EF4-FFF2-40B4-BE49-F238E27FC236}">
                <a16:creationId xmlns:a16="http://schemas.microsoft.com/office/drawing/2014/main" id="{DA1D0D40-567C-A273-C446-2993725752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663" y="2209800"/>
            <a:ext cx="7939087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Cont.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2400"/>
              <a:t>Unit Commanders to conduct a </a:t>
            </a:r>
            <a:r>
              <a:rPr lang="en-US" altLang="en-US" sz="2400" b="1"/>
              <a:t>Mission Analysis </a:t>
            </a:r>
            <a:r>
              <a:rPr lang="en-US" altLang="en-US" sz="2400"/>
              <a:t>for your AOR and </a:t>
            </a:r>
            <a:r>
              <a:rPr lang="en-US" altLang="en-US" sz="2400" b="1" u="sng"/>
              <a:t>brief</a:t>
            </a:r>
            <a:r>
              <a:rPr lang="en-US" altLang="en-US" sz="2400"/>
              <a:t> </a:t>
            </a:r>
            <a:r>
              <a:rPr lang="en-US" altLang="en-US" sz="2400" b="1"/>
              <a:t>this SHQ on 17MMYYYY at 0930H </a:t>
            </a:r>
            <a:r>
              <a:rPr lang="en-US" altLang="en-US" sz="2400"/>
              <a:t>on threats caused by MDMH. The brief should include a </a:t>
            </a:r>
            <a:r>
              <a:rPr lang="en-US" altLang="en-US" sz="2400" b="1"/>
              <a:t>threat analysis, </a:t>
            </a:r>
            <a:r>
              <a:rPr lang="en-US" altLang="en-US" sz="2400"/>
              <a:t> </a:t>
            </a:r>
            <a:r>
              <a:rPr lang="en-US" altLang="en-US" sz="2400" b="1"/>
              <a:t>risk analysis </a:t>
            </a:r>
            <a:r>
              <a:rPr lang="en-US" altLang="en-US" sz="2400"/>
              <a:t>of the </a:t>
            </a:r>
            <a:r>
              <a:rPr lang="en-US" altLang="en-US" sz="2400" b="1"/>
              <a:t>threats</a:t>
            </a:r>
            <a:r>
              <a:rPr lang="en-US" altLang="en-US" sz="2400"/>
              <a:t> identified in your AOR, a summary of possible </a:t>
            </a:r>
            <a:r>
              <a:rPr lang="en-US" altLang="en-US" sz="2400" b="1"/>
              <a:t>COAs</a:t>
            </a:r>
            <a:r>
              <a:rPr lang="en-US" altLang="en-US" sz="2400"/>
              <a:t> in all phases of response and additional resources you may need to execute your operations.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>
                <a16:creationId xmlns:a16="http://schemas.microsoft.com/office/drawing/2014/main" id="{182B2AA1-116A-1981-E82C-77D0C6EAC0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3400" y="838200"/>
            <a:ext cx="8229600" cy="4800600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GB" sz="6000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Academic Requirements </a:t>
            </a:r>
            <a:br>
              <a:rPr lang="en-GB" sz="6000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</a:br>
            <a:endParaRPr lang="en-GB" sz="6000" dirty="0">
              <a:solidFill>
                <a:schemeClr val="tx2">
                  <a:lumMod val="60000"/>
                  <a:lumOff val="40000"/>
                </a:schemeClr>
              </a:solidFill>
              <a:ea typeface="MS PGothic" charset="0"/>
              <a:cs typeface="MS PGothic" charset="0"/>
            </a:endParaRPr>
          </a:p>
        </p:txBody>
      </p:sp>
      <p:sp>
        <p:nvSpPr>
          <p:cNvPr id="29699" name="Slide Number Placeholder 3">
            <a:extLst>
              <a:ext uri="{FF2B5EF4-FFF2-40B4-BE49-F238E27FC236}">
                <a16:creationId xmlns:a16="http://schemas.microsoft.com/office/drawing/2014/main" id="{B96BAE69-E32D-7832-D319-27DC289D6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fld id="{492BD8D5-8032-40F4-8301-0F037E402CAA}" type="slidenum">
              <a:rPr lang="en-US" altLang="ja-JP" sz="2000" smtClean="0">
                <a:solidFill>
                  <a:srgbClr val="404040"/>
                </a:solidFill>
              </a:rPr>
              <a:pPr algn="l">
                <a:spcBef>
                  <a:spcPct val="0"/>
                </a:spcBef>
                <a:buFontTx/>
                <a:buNone/>
              </a:pPr>
              <a:t>22</a:t>
            </a:fld>
            <a:endParaRPr lang="en-US" altLang="ja-JP" sz="2000">
              <a:solidFill>
                <a:srgbClr val="404040"/>
              </a:solidFill>
            </a:endParaRPr>
          </a:p>
        </p:txBody>
      </p:sp>
      <p:pic>
        <p:nvPicPr>
          <p:cNvPr id="29700" name="Picture 3">
            <a:extLst>
              <a:ext uri="{FF2B5EF4-FFF2-40B4-BE49-F238E27FC236}">
                <a16:creationId xmlns:a16="http://schemas.microsoft.com/office/drawing/2014/main" id="{A961A26F-E3BC-356C-B48F-1131A36285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4953000"/>
            <a:ext cx="94297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E86BC1-2E75-CFDB-BB07-A4062DAA6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Working Groups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72108F-5142-F868-35FC-BD582B1AA8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200000"/>
              </a:lnSpc>
              <a:spcAft>
                <a:spcPts val="0"/>
              </a:spcAft>
              <a:defRPr/>
            </a:pPr>
            <a:r>
              <a:rPr lang="en-US" sz="3600" dirty="0">
                <a:ea typeface="+mn-ea"/>
                <a:cs typeface="+mn-cs"/>
              </a:rPr>
              <a:t>Table 1: 	</a:t>
            </a:r>
            <a:r>
              <a:rPr lang="en-US" sz="3600" b="1" dirty="0">
                <a:ea typeface="+mn-ea"/>
                <a:cs typeface="+mn-cs"/>
              </a:rPr>
              <a:t>ALPHA </a:t>
            </a:r>
            <a:r>
              <a:rPr lang="en-US" sz="3600" dirty="0">
                <a:solidFill>
                  <a:srgbClr val="FF0000"/>
                </a:solidFill>
                <a:ea typeface="+mn-ea"/>
                <a:cs typeface="+mn-cs"/>
              </a:rPr>
              <a:t>UNIT</a:t>
            </a:r>
          </a:p>
          <a:p>
            <a:pPr eaLnBrk="1" fontAlgn="auto" hangingPunct="1">
              <a:lnSpc>
                <a:spcPct val="200000"/>
              </a:lnSpc>
              <a:spcAft>
                <a:spcPts val="0"/>
              </a:spcAft>
              <a:defRPr/>
            </a:pPr>
            <a:r>
              <a:rPr lang="en-US" sz="3600" dirty="0">
                <a:ea typeface="+mn-ea"/>
                <a:cs typeface="+mn-cs"/>
              </a:rPr>
              <a:t>Table 2: 	</a:t>
            </a:r>
            <a:r>
              <a:rPr lang="en-US" sz="3600" b="1" dirty="0">
                <a:ea typeface="+mn-ea"/>
                <a:cs typeface="+mn-cs"/>
              </a:rPr>
              <a:t>BRAVO </a:t>
            </a:r>
            <a:r>
              <a:rPr lang="en-US" sz="3600" dirty="0">
                <a:solidFill>
                  <a:srgbClr val="FF0000"/>
                </a:solidFill>
                <a:ea typeface="+mn-ea"/>
                <a:cs typeface="+mn-cs"/>
              </a:rPr>
              <a:t>UNIT</a:t>
            </a:r>
          </a:p>
          <a:p>
            <a:pPr eaLnBrk="1" fontAlgn="auto" hangingPunct="1">
              <a:lnSpc>
                <a:spcPct val="200000"/>
              </a:lnSpc>
              <a:spcAft>
                <a:spcPts val="0"/>
              </a:spcAft>
              <a:defRPr/>
            </a:pPr>
            <a:r>
              <a:rPr lang="en-US" sz="3600" dirty="0">
                <a:ea typeface="+mn-ea"/>
                <a:cs typeface="+mn-cs"/>
              </a:rPr>
              <a:t>Table 3: 	</a:t>
            </a:r>
            <a:r>
              <a:rPr lang="en-US" sz="3600" b="1" dirty="0">
                <a:ea typeface="+mn-ea"/>
                <a:cs typeface="+mn-cs"/>
              </a:rPr>
              <a:t>CHARLIE </a:t>
            </a:r>
            <a:r>
              <a:rPr lang="en-US" sz="3600" dirty="0">
                <a:solidFill>
                  <a:srgbClr val="FF0000"/>
                </a:solidFill>
                <a:ea typeface="+mn-ea"/>
                <a:cs typeface="+mn-cs"/>
              </a:rPr>
              <a:t>UNIT</a:t>
            </a:r>
          </a:p>
        </p:txBody>
      </p:sp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D3FBD-9442-FB0E-AD1A-79722573B2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762000"/>
          </a:xfrm>
        </p:spPr>
        <p:txBody>
          <a:bodyPr rtlCol="0">
            <a:norm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rgbClr val="FF0000"/>
                </a:solidFill>
                <a:latin typeface="Century Gothic" charset="0"/>
                <a:ea typeface="MS PGothic" charset="0"/>
                <a:cs typeface="MS PGothic" charset="0"/>
              </a:rPr>
              <a:t>Unit</a:t>
            </a: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 Groups</a:t>
            </a:r>
          </a:p>
        </p:txBody>
      </p:sp>
      <p:pic>
        <p:nvPicPr>
          <p:cNvPr id="32771" name="Picture 2">
            <a:extLst>
              <a:ext uri="{FF2B5EF4-FFF2-40B4-BE49-F238E27FC236}">
                <a16:creationId xmlns:a16="http://schemas.microsoft.com/office/drawing/2014/main" id="{C0D375A4-25FC-F6BC-6C7D-C95D8A4A1A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13" y="1600200"/>
            <a:ext cx="8229600" cy="451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8A6327-9B9A-FAB2-D06B-EBC3BFC1E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EXCON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087DD3-56E0-1E54-B1A4-70CBFCD707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457200" lvl="1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2400" dirty="0">
              <a:solidFill>
                <a:srgbClr val="0070C0"/>
              </a:solidFill>
              <a:ea typeface="+mn-ea"/>
            </a:endParaRPr>
          </a:p>
          <a:p>
            <a:pPr marL="342900" lvl="1" indent="-342900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200" dirty="0">
                <a:ea typeface="+mn-ea"/>
              </a:rPr>
              <a:t>High &amp; Low Control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sz="2400" dirty="0">
                <a:solidFill>
                  <a:srgbClr val="0070C0"/>
                </a:solidFill>
                <a:ea typeface="+mn-ea"/>
              </a:rPr>
              <a:t>Response Cell 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dirty="0"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en-US" dirty="0"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n-ea"/>
                <a:cs typeface="+mn-cs"/>
              </a:rPr>
              <a:t>Role Player SHQ 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sz="2400" dirty="0">
                <a:solidFill>
                  <a:srgbClr val="0070C0"/>
                </a:solidFill>
                <a:ea typeface="+mn-ea"/>
              </a:rPr>
              <a:t>Sector Commander, COS, Civilian Component, Community Liaison Assistants (CLAs)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endParaRPr lang="en-US" dirty="0">
              <a:ea typeface="+mn-ea"/>
            </a:endParaRPr>
          </a:p>
        </p:txBody>
      </p:sp>
      <p:pic>
        <p:nvPicPr>
          <p:cNvPr id="34820" name="Picture 3">
            <a:extLst>
              <a:ext uri="{FF2B5EF4-FFF2-40B4-BE49-F238E27FC236}">
                <a16:creationId xmlns:a16="http://schemas.microsoft.com/office/drawing/2014/main" id="{A5ABCEEA-84C3-8F09-78F4-6BB8B358F9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828800"/>
            <a:ext cx="1943100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8C98AC-256C-C8C5-BCC9-ECF76CFBD3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PIR Format</a:t>
            </a:r>
          </a:p>
        </p:txBody>
      </p:sp>
      <p:sp>
        <p:nvSpPr>
          <p:cNvPr id="35843" name="Content Placeholder 2">
            <a:extLst>
              <a:ext uri="{FF2B5EF4-FFF2-40B4-BE49-F238E27FC236}">
                <a16:creationId xmlns:a16="http://schemas.microsoft.com/office/drawing/2014/main" id="{F9F5B124-074B-BFAF-1F1F-FA55DBC00F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From / To</a:t>
            </a:r>
          </a:p>
          <a:p>
            <a:pPr eaLnBrk="1" hangingPunct="1"/>
            <a:r>
              <a:rPr lang="en-US" altLang="en-US"/>
              <a:t>Requested information</a:t>
            </a:r>
          </a:p>
          <a:p>
            <a:pPr eaLnBrk="1" hangingPunct="1"/>
            <a:endParaRPr lang="en-US" altLang="en-US"/>
          </a:p>
          <a:p>
            <a:pPr eaLnBrk="1" hangingPunct="1"/>
            <a:endParaRPr lang="en-US" altLang="en-US"/>
          </a:p>
          <a:p>
            <a:pPr lvl="1" eaLnBrk="1" hangingPunct="1"/>
            <a:endParaRPr lang="en-US" altLang="en-US"/>
          </a:p>
        </p:txBody>
      </p:sp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B8B31A-4503-28AF-C838-078F18528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54F4E6-030A-F9E7-2994-C57A99CC7B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4400" dirty="0">
                <a:solidFill>
                  <a:schemeClr val="accent1">
                    <a:lumMod val="75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By </a:t>
            </a:r>
            <a:r>
              <a:rPr lang="en-US" sz="4400" dirty="0">
                <a:solidFill>
                  <a:srgbClr val="FF0000"/>
                </a:solidFill>
                <a:latin typeface="Century Gothic" charset="0"/>
                <a:ea typeface="MS PGothic" charset="0"/>
                <a:cs typeface="MS PGothic" charset="0"/>
              </a:rPr>
              <a:t>Unit</a:t>
            </a:r>
            <a:r>
              <a:rPr lang="en-US" sz="4400" dirty="0">
                <a:solidFill>
                  <a:schemeClr val="accent1">
                    <a:lumMod val="75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 Group: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>
                <a:latin typeface="Century Gothic" charset="0"/>
                <a:ea typeface="MS PGothic" charset="0"/>
                <a:cs typeface="MS PGothic" charset="0"/>
              </a:rPr>
              <a:t>Threat Analysis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4400" dirty="0">
                <a:latin typeface="Century Gothic" charset="0"/>
                <a:ea typeface="MS PGothic" charset="0"/>
                <a:cs typeface="MS PGothic" charset="0"/>
              </a:rPr>
              <a:t>Risk Analysis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sz="4400" dirty="0">
                <a:latin typeface="Century Gothic" charset="0"/>
                <a:ea typeface="MS PGothic" charset="0"/>
                <a:cs typeface="MS PGothic" charset="0"/>
              </a:rPr>
              <a:t>Summary of intended COAs</a:t>
            </a:r>
            <a:endParaRPr lang="en-US" sz="4400" dirty="0"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en-US" dirty="0"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>
                <a16:creationId xmlns:a16="http://schemas.microsoft.com/office/drawing/2014/main" id="{FB42B608-9FD0-FFE7-1D98-58A0708B78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39763"/>
          </a:xfrm>
        </p:spPr>
        <p:txBody>
          <a:bodyPr rtlCol="0">
            <a:no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1800"/>
              </a:spcAft>
              <a:defRPr/>
            </a:pPr>
            <a:r>
              <a:rPr lang="en-US" altLang="en-US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Threat Analysis Matrix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11D3D5E-727E-2DD1-E15C-B3794995B414}"/>
              </a:ext>
            </a:extLst>
          </p:cNvPr>
          <p:cNvGraphicFramePr>
            <a:graphicFrameLocks noGrp="1"/>
          </p:cNvGraphicFramePr>
          <p:nvPr/>
        </p:nvGraphicFramePr>
        <p:xfrm>
          <a:off x="457200" y="1219200"/>
          <a:ext cx="8153400" cy="5084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18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79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23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9983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667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40885">
                <a:tc>
                  <a:txBody>
                    <a:bodyPr/>
                    <a:lstStyle/>
                    <a:p>
                      <a:pPr algn="ctr"/>
                      <a:r>
                        <a:rPr lang="en-US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What</a:t>
                      </a:r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Who</a:t>
                      </a:r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Whom</a:t>
                      </a:r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Where</a:t>
                      </a:r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When</a:t>
                      </a:r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Why</a:t>
                      </a:r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How</a:t>
                      </a:r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0885">
                <a:tc>
                  <a:txBody>
                    <a:bodyPr/>
                    <a:lstStyle/>
                    <a:p>
                      <a:pPr algn="ctr"/>
                      <a:endParaRPr lang="en-US" sz="1200" b="1" baseline="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9454">
                <a:tc>
                  <a:txBody>
                    <a:bodyPr/>
                    <a:lstStyle/>
                    <a:p>
                      <a:pPr algn="ctr"/>
                      <a:endParaRPr lang="en-US" sz="1200" b="1" baseline="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0885">
                <a:tc>
                  <a:txBody>
                    <a:bodyPr/>
                    <a:lstStyle/>
                    <a:p>
                      <a:pPr algn="ctr"/>
                      <a:endParaRPr lang="en-US" sz="1200" b="1" baseline="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40885">
                <a:tc>
                  <a:txBody>
                    <a:bodyPr/>
                    <a:lstStyle/>
                    <a:p>
                      <a:pPr algn="ctr"/>
                      <a:endParaRPr lang="en-US" sz="1200" b="1" baseline="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40885">
                <a:tc>
                  <a:txBody>
                    <a:bodyPr/>
                    <a:lstStyle/>
                    <a:p>
                      <a:pPr algn="ctr"/>
                      <a:endParaRPr lang="en-US" sz="1200" b="1" baseline="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40885">
                <a:tc>
                  <a:txBody>
                    <a:bodyPr/>
                    <a:lstStyle/>
                    <a:p>
                      <a:pPr algn="ctr"/>
                      <a:endParaRPr lang="en-US" sz="1200" b="1" baseline="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51DF94A-E8DE-57FA-4CDA-2AB53AD3D54D}"/>
              </a:ext>
            </a:extLst>
          </p:cNvPr>
          <p:cNvGraphicFramePr>
            <a:graphicFrameLocks noGrp="1"/>
          </p:cNvGraphicFramePr>
          <p:nvPr/>
        </p:nvGraphicFramePr>
        <p:xfrm>
          <a:off x="974725" y="1143000"/>
          <a:ext cx="7635875" cy="44958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545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5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52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498600">
                <a:tc>
                  <a:txBody>
                    <a:bodyPr/>
                    <a:lstStyle/>
                    <a:p>
                      <a:pPr algn="ctr"/>
                      <a:endParaRPr lang="en-US" sz="2000" b="1" dirty="0"/>
                    </a:p>
                  </a:txBody>
                  <a:tcPr marL="91433" marR="91433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/>
                    </a:p>
                  </a:txBody>
                  <a:tcPr marL="91433" marR="91433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FF0000"/>
                          </a:solidFill>
                        </a:rPr>
                        <a:t>High</a:t>
                      </a:r>
                    </a:p>
                  </a:txBody>
                  <a:tcPr marL="91433" marR="91433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8600">
                <a:tc>
                  <a:txBody>
                    <a:bodyPr/>
                    <a:lstStyle/>
                    <a:p>
                      <a:pPr algn="ctr"/>
                      <a:endParaRPr lang="en-US" sz="2000" b="1" dirty="0"/>
                    </a:p>
                  </a:txBody>
                  <a:tcPr marL="91433" marR="91433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Medium</a:t>
                      </a:r>
                    </a:p>
                  </a:txBody>
                  <a:tcPr marL="91433" marR="91433"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/>
                    </a:p>
                  </a:txBody>
                  <a:tcPr marL="91433" marR="91433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860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Low</a:t>
                      </a:r>
                    </a:p>
                  </a:txBody>
                  <a:tcPr marL="91433" marR="91433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/>
                    </a:p>
                  </a:txBody>
                  <a:tcPr marL="91433" marR="91433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b="1" dirty="0"/>
                    </a:p>
                  </a:txBody>
                  <a:tcPr marL="91433" marR="91433" anchor="ctr"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Right Arrow 3">
            <a:extLst>
              <a:ext uri="{FF2B5EF4-FFF2-40B4-BE49-F238E27FC236}">
                <a16:creationId xmlns:a16="http://schemas.microsoft.com/office/drawing/2014/main" id="{89A9F5CE-A2FD-B607-92C1-5FA313E94AF8}"/>
              </a:ext>
            </a:extLst>
          </p:cNvPr>
          <p:cNvSpPr/>
          <p:nvPr/>
        </p:nvSpPr>
        <p:spPr>
          <a:xfrm>
            <a:off x="1066800" y="5867400"/>
            <a:ext cx="7526338" cy="700088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likelihood</a:t>
            </a:r>
          </a:p>
        </p:txBody>
      </p:sp>
      <p:sp>
        <p:nvSpPr>
          <p:cNvPr id="25" name="Right Arrow 24">
            <a:extLst>
              <a:ext uri="{FF2B5EF4-FFF2-40B4-BE49-F238E27FC236}">
                <a16:creationId xmlns:a16="http://schemas.microsoft.com/office/drawing/2014/main" id="{7E9B1BE4-8EC3-66FF-F154-DC4E0E11757A}"/>
              </a:ext>
            </a:extLst>
          </p:cNvPr>
          <p:cNvSpPr/>
          <p:nvPr/>
        </p:nvSpPr>
        <p:spPr>
          <a:xfrm rot="16200000">
            <a:off x="-1646237" y="3094037"/>
            <a:ext cx="4267200" cy="669925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impact</a:t>
            </a:r>
          </a:p>
        </p:txBody>
      </p:sp>
      <p:sp>
        <p:nvSpPr>
          <p:cNvPr id="18" name="Rectangle 2">
            <a:extLst>
              <a:ext uri="{FF2B5EF4-FFF2-40B4-BE49-F238E27FC236}">
                <a16:creationId xmlns:a16="http://schemas.microsoft.com/office/drawing/2014/main" id="{9A7AEE36-AC00-89C2-7633-2E4108B8F9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2125" y="198438"/>
            <a:ext cx="8229600" cy="792162"/>
          </a:xfrm>
        </p:spPr>
        <p:txBody>
          <a:bodyPr rtlCol="0">
            <a:no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1800"/>
              </a:spcAft>
              <a:defRPr/>
            </a:pPr>
            <a:r>
              <a:rPr lang="en-US" altLang="en-US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Risk Analysis Matrix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13F84-C2B8-C737-4BF9-89E4F8D77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4665E5-E441-BE71-4651-F3EC0EE7C1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0200"/>
            <a:ext cx="7848600" cy="4525963"/>
          </a:xfrm>
        </p:spPr>
        <p:txBody>
          <a:bodyPr rtlCol="0">
            <a:normAutofit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4000" dirty="0">
                <a:solidFill>
                  <a:schemeClr val="accent1">
                    <a:lumMod val="75000"/>
                  </a:schemeClr>
                </a:solidFill>
                <a:ea typeface="+mn-ea"/>
                <a:cs typeface="+mn-cs"/>
              </a:rPr>
              <a:t>Situation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4000" dirty="0">
                <a:solidFill>
                  <a:schemeClr val="accent1">
                    <a:lumMod val="75000"/>
                  </a:schemeClr>
                </a:solidFill>
                <a:ea typeface="+mn-ea"/>
                <a:cs typeface="+mn-cs"/>
              </a:rPr>
              <a:t>Mission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4000" dirty="0">
                <a:solidFill>
                  <a:schemeClr val="accent1">
                    <a:lumMod val="75000"/>
                  </a:schemeClr>
                </a:solidFill>
                <a:ea typeface="+mn-ea"/>
                <a:cs typeface="+mn-cs"/>
              </a:rPr>
              <a:t>Academic Requirements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4000" dirty="0">
                <a:solidFill>
                  <a:schemeClr val="accent1">
                    <a:lumMod val="75000"/>
                  </a:schemeClr>
                </a:solidFill>
                <a:ea typeface="+mn-ea"/>
                <a:cs typeface="+mn-cs"/>
              </a:rPr>
              <a:t>Supporting Documents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sz="2800" dirty="0">
              <a:solidFill>
                <a:schemeClr val="accent1">
                  <a:lumMod val="75000"/>
                </a:schemeClr>
              </a:solidFill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en-US" sz="2800" dirty="0">
              <a:solidFill>
                <a:schemeClr val="accent1">
                  <a:lumMod val="75000"/>
                </a:schemeClr>
              </a:solidFill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>
                <a16:creationId xmlns:a16="http://schemas.microsoft.com/office/drawing/2014/main" id="{2B050EE0-0C8B-AFB1-FC1C-1B0C804D4D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alt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Summary of intended COAs</a:t>
            </a:r>
          </a:p>
        </p:txBody>
      </p:sp>
      <p:cxnSp>
        <p:nvCxnSpPr>
          <p:cNvPr id="8" name="Conector de seta reta 15">
            <a:extLst>
              <a:ext uri="{FF2B5EF4-FFF2-40B4-BE49-F238E27FC236}">
                <a16:creationId xmlns:a16="http://schemas.microsoft.com/office/drawing/2014/main" id="{9C77BC43-86FB-83A9-30F9-6ED2249BB355}"/>
              </a:ext>
            </a:extLst>
          </p:cNvPr>
          <p:cNvCxnSpPr/>
          <p:nvPr/>
        </p:nvCxnSpPr>
        <p:spPr>
          <a:xfrm>
            <a:off x="7829550" y="2552700"/>
            <a:ext cx="0" cy="827088"/>
          </a:xfrm>
          <a:prstGeom prst="straightConnector1">
            <a:avLst/>
          </a:prstGeom>
          <a:ln w="1016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ector de seta reta 20">
            <a:extLst>
              <a:ext uri="{FF2B5EF4-FFF2-40B4-BE49-F238E27FC236}">
                <a16:creationId xmlns:a16="http://schemas.microsoft.com/office/drawing/2014/main" id="{F97E8279-922C-D5FB-C26E-616E1CEB8888}"/>
              </a:ext>
            </a:extLst>
          </p:cNvPr>
          <p:cNvCxnSpPr/>
          <p:nvPr/>
        </p:nvCxnSpPr>
        <p:spPr>
          <a:xfrm>
            <a:off x="5619750" y="2508250"/>
            <a:ext cx="0" cy="827088"/>
          </a:xfrm>
          <a:prstGeom prst="straightConnector1">
            <a:avLst/>
          </a:prstGeom>
          <a:ln w="1016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de seta reta 21">
            <a:extLst>
              <a:ext uri="{FF2B5EF4-FFF2-40B4-BE49-F238E27FC236}">
                <a16:creationId xmlns:a16="http://schemas.microsoft.com/office/drawing/2014/main" id="{31EBA195-75DC-D867-8D21-3646384F5560}"/>
              </a:ext>
            </a:extLst>
          </p:cNvPr>
          <p:cNvCxnSpPr/>
          <p:nvPr/>
        </p:nvCxnSpPr>
        <p:spPr>
          <a:xfrm>
            <a:off x="3486150" y="2508250"/>
            <a:ext cx="0" cy="827088"/>
          </a:xfrm>
          <a:prstGeom prst="straightConnector1">
            <a:avLst/>
          </a:prstGeom>
          <a:ln w="1016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de seta reta 22">
            <a:extLst>
              <a:ext uri="{FF2B5EF4-FFF2-40B4-BE49-F238E27FC236}">
                <a16:creationId xmlns:a16="http://schemas.microsoft.com/office/drawing/2014/main" id="{5F129184-0523-B0AD-0E8A-F8E2F8E8646F}"/>
              </a:ext>
            </a:extLst>
          </p:cNvPr>
          <p:cNvCxnSpPr/>
          <p:nvPr/>
        </p:nvCxnSpPr>
        <p:spPr>
          <a:xfrm>
            <a:off x="1276350" y="2508250"/>
            <a:ext cx="0" cy="827088"/>
          </a:xfrm>
          <a:prstGeom prst="straightConnector1">
            <a:avLst/>
          </a:prstGeom>
          <a:ln w="1016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315CADC3-554F-8A22-23E2-6D23580AA097}"/>
              </a:ext>
            </a:extLst>
          </p:cNvPr>
          <p:cNvGraphicFramePr>
            <a:graphicFrameLocks noGrp="1"/>
          </p:cNvGraphicFramePr>
          <p:nvPr/>
        </p:nvGraphicFramePr>
        <p:xfrm>
          <a:off x="457200" y="1066800"/>
          <a:ext cx="8382000" cy="5084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72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535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608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40885">
                <a:tc>
                  <a:txBody>
                    <a:bodyPr/>
                    <a:lstStyle/>
                    <a:p>
                      <a:pPr algn="ctr"/>
                      <a:r>
                        <a:rPr lang="en-US" sz="20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Threats</a:t>
                      </a:r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Prevention</a:t>
                      </a:r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Preemption</a:t>
                      </a:r>
                      <a:r>
                        <a:rPr lang="en-US" sz="20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Response</a:t>
                      </a:r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Consolidation</a:t>
                      </a:r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0885">
                <a:tc>
                  <a:txBody>
                    <a:bodyPr/>
                    <a:lstStyle/>
                    <a:p>
                      <a:pPr algn="ctr"/>
                      <a:endParaRPr lang="en-US" sz="1200" b="1" baseline="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9454">
                <a:tc>
                  <a:txBody>
                    <a:bodyPr/>
                    <a:lstStyle/>
                    <a:p>
                      <a:pPr algn="ctr"/>
                      <a:endParaRPr lang="en-US" sz="1200" b="1" baseline="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0885">
                <a:tc>
                  <a:txBody>
                    <a:bodyPr/>
                    <a:lstStyle/>
                    <a:p>
                      <a:pPr algn="ctr"/>
                      <a:endParaRPr lang="en-US" sz="1200" b="1" baseline="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40885">
                <a:tc>
                  <a:txBody>
                    <a:bodyPr/>
                    <a:lstStyle/>
                    <a:p>
                      <a:pPr algn="ctr"/>
                      <a:endParaRPr lang="en-US" sz="1200" b="1" baseline="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40885">
                <a:tc>
                  <a:txBody>
                    <a:bodyPr/>
                    <a:lstStyle/>
                    <a:p>
                      <a:pPr algn="ctr"/>
                      <a:endParaRPr lang="en-US" sz="1200" b="1" baseline="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40885">
                <a:tc>
                  <a:txBody>
                    <a:bodyPr/>
                    <a:lstStyle/>
                    <a:p>
                      <a:pPr algn="ctr"/>
                      <a:endParaRPr lang="en-US" sz="1200" b="1" baseline="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T="45725" marB="45725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BC11D5-482D-82E1-E8DF-4445D5397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Exercise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6F9A0-A299-734E-AD37-F30D3E8407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>
                <a:ea typeface="ＭＳ Ｐゴシック" charset="0"/>
              </a:rPr>
              <a:t>D-2MMYY</a:t>
            </a:r>
            <a:r>
              <a:rPr lang="en-US" sz="2800" dirty="0">
                <a:ea typeface="+mn-ea"/>
                <a:cs typeface="+mn-cs"/>
              </a:rPr>
              <a:t> (Wednesday) @ 1530H (15 mins x 3 groups)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sz="2400" dirty="0">
                <a:solidFill>
                  <a:schemeClr val="accent1">
                    <a:lumMod val="75000"/>
                  </a:schemeClr>
                </a:solidFill>
                <a:ea typeface="+mn-ea"/>
              </a:rPr>
              <a:t>Summary of Situation &amp; PIRs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sz="2800" dirty="0">
              <a:solidFill>
                <a:schemeClr val="accent1">
                  <a:lumMod val="75000"/>
                </a:schemeClr>
              </a:solidFill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>
                <a:ea typeface="ＭＳ Ｐゴシック" charset="0"/>
              </a:rPr>
              <a:t>D-1MMYY </a:t>
            </a:r>
            <a:r>
              <a:rPr lang="en-US" sz="2800" dirty="0">
                <a:ea typeface="+mn-ea"/>
                <a:cs typeface="+mn-cs"/>
              </a:rPr>
              <a:t>(Thursday) @ 1000H (15 mins x 3 groups)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sz="2400" dirty="0">
                <a:solidFill>
                  <a:schemeClr val="accent1">
                    <a:lumMod val="75000"/>
                  </a:schemeClr>
                </a:solidFill>
                <a:ea typeface="+mn-ea"/>
              </a:rPr>
              <a:t>Summary of Threat Analysis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sz="2800" dirty="0">
              <a:solidFill>
                <a:schemeClr val="accent1">
                  <a:lumMod val="75000"/>
                </a:schemeClr>
              </a:solidFill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>
                <a:ea typeface="ＭＳ Ｐゴシック" charset="0"/>
              </a:rPr>
              <a:t>DMMYY </a:t>
            </a:r>
            <a:r>
              <a:rPr lang="en-US" sz="2800" dirty="0">
                <a:ea typeface="+mn-ea"/>
                <a:cs typeface="+mn-cs"/>
              </a:rPr>
              <a:t>(Friday) @ 0930H (25 mins x 3 groups)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sz="2400" dirty="0">
                <a:solidFill>
                  <a:schemeClr val="accent1">
                    <a:lumMod val="75000"/>
                  </a:schemeClr>
                </a:solidFill>
                <a:ea typeface="+mn-ea"/>
              </a:rPr>
              <a:t>Final Briefing 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  <a:ea typeface="+mn-ea"/>
              </a:rPr>
              <a:t>Threat Analysis, Risk Analysis, Summary COAs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sz="2800" dirty="0">
              <a:solidFill>
                <a:schemeClr val="accent1">
                  <a:lumMod val="75000"/>
                </a:schemeClr>
              </a:solidFill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en-US" sz="2800" dirty="0">
              <a:solidFill>
                <a:schemeClr val="accent1">
                  <a:lumMod val="75000"/>
                </a:schemeClr>
              </a:solidFill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en-US" sz="2800" dirty="0">
              <a:solidFill>
                <a:schemeClr val="accent1">
                  <a:lumMod val="75000"/>
                </a:schemeClr>
              </a:solidFill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0">
            <a:extLst>
              <a:ext uri="{FF2B5EF4-FFF2-40B4-BE49-F238E27FC236}">
                <a16:creationId xmlns:a16="http://schemas.microsoft.com/office/drawing/2014/main" id="{DD734953-91DA-129F-A071-7C52835F6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32"/>
          <a:stretch>
            <a:fillRect/>
          </a:stretch>
        </p:blipFill>
        <p:spPr bwMode="auto">
          <a:xfrm>
            <a:off x="3175" y="1485900"/>
            <a:ext cx="5133975" cy="473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263D527-B061-C5EE-6F57-931F44015094}"/>
              </a:ext>
            </a:extLst>
          </p:cNvPr>
          <p:cNvSpPr/>
          <p:nvPr/>
        </p:nvSpPr>
        <p:spPr>
          <a:xfrm>
            <a:off x="1143000" y="228600"/>
            <a:ext cx="6515100" cy="769938"/>
          </a:xfrm>
          <a:prstGeom prst="rect">
            <a:avLst/>
          </a:prstGeom>
        </p:spPr>
        <p:txBody>
          <a:bodyPr anchor="ctr"/>
          <a:lstStyle/>
          <a:p>
            <a:pPr algn="r" eaLnBrk="1" hangingPunct="1">
              <a:defRPr/>
            </a:pPr>
            <a:r>
              <a:rPr lang="en-GB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Programme Overview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C79336-EC6E-F8F6-779E-28DEFD7BA5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" y="5494338"/>
            <a:ext cx="16859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</a:rPr>
              <a:t>SITUATION &amp; PIR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D71160-A0D3-3285-32B9-8762ACE2E1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2163" y="3003550"/>
            <a:ext cx="1219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</a:rPr>
              <a:t>THREAT ANALYSIS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4AAFEBC-E269-E4B7-33E7-6C87C0A802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8050" y="2036763"/>
            <a:ext cx="16779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</a:rPr>
              <a:t>TA / RA / COAs</a:t>
            </a:r>
          </a:p>
        </p:txBody>
      </p:sp>
      <p:pic>
        <p:nvPicPr>
          <p:cNvPr id="6" name="Picture 5" descr="Screen Shot 2018-02-27 at 15.06.03.png">
            <a:extLst>
              <a:ext uri="{FF2B5EF4-FFF2-40B4-BE49-F238E27FC236}">
                <a16:creationId xmlns:a16="http://schemas.microsoft.com/office/drawing/2014/main" id="{6AB92DAB-C06A-DA55-1836-2501F25F06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8729" y="3669433"/>
            <a:ext cx="1187396" cy="882600"/>
          </a:xfrm>
          <a:prstGeom prst="rect">
            <a:avLst/>
          </a:prstGeom>
          <a:effectLst>
            <a:glow rad="101600">
              <a:schemeClr val="accent3">
                <a:lumMod val="75000"/>
                <a:alpha val="75000"/>
              </a:schemeClr>
            </a:glow>
          </a:effectLst>
        </p:spPr>
      </p:pic>
      <p:pic>
        <p:nvPicPr>
          <p:cNvPr id="8" name="Picture 7" descr="Screen Shot 2018-02-27 at 15.07.00.png">
            <a:extLst>
              <a:ext uri="{FF2B5EF4-FFF2-40B4-BE49-F238E27FC236}">
                <a16:creationId xmlns:a16="http://schemas.microsoft.com/office/drawing/2014/main" id="{FCFC828F-FF69-CA26-57F2-9D55914454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0981" y="2617789"/>
            <a:ext cx="1305438" cy="914399"/>
          </a:xfrm>
          <a:prstGeom prst="rect">
            <a:avLst/>
          </a:prstGeom>
          <a:effectLst>
            <a:glow rad="101600">
              <a:schemeClr val="accent3">
                <a:lumMod val="75000"/>
                <a:alpha val="75000"/>
              </a:schemeClr>
            </a:glow>
          </a:effectLst>
        </p:spPr>
      </p:pic>
      <p:pic>
        <p:nvPicPr>
          <p:cNvPr id="12" name="Picture 11" descr="Screen Shot 2018-02-27 at 15.06.53.png">
            <a:extLst>
              <a:ext uri="{FF2B5EF4-FFF2-40B4-BE49-F238E27FC236}">
                <a16:creationId xmlns:a16="http://schemas.microsoft.com/office/drawing/2014/main" id="{DA4F3114-76F2-0498-0796-F7A01001FB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5582" y="2617789"/>
            <a:ext cx="1231900" cy="886436"/>
          </a:xfrm>
          <a:prstGeom prst="rect">
            <a:avLst/>
          </a:prstGeom>
          <a:effectLst>
            <a:glow rad="101600">
              <a:schemeClr val="accent3">
                <a:lumMod val="75000"/>
                <a:alpha val="75000"/>
              </a:schemeClr>
            </a:glow>
          </a:effectLst>
        </p:spPr>
      </p:pic>
      <p:pic>
        <p:nvPicPr>
          <p:cNvPr id="13" name="Picture 12" descr="Screen Shot 2018-02-27 at 15.06.03.png">
            <a:extLst>
              <a:ext uri="{FF2B5EF4-FFF2-40B4-BE49-F238E27FC236}">
                <a16:creationId xmlns:a16="http://schemas.microsoft.com/office/drawing/2014/main" id="{4C2695C3-E13A-ED58-4E5E-685AA21D23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6382" y="2617789"/>
            <a:ext cx="1187396" cy="882600"/>
          </a:xfrm>
          <a:prstGeom prst="rect">
            <a:avLst/>
          </a:prstGeom>
          <a:effectLst>
            <a:glow rad="101600">
              <a:schemeClr val="accent3">
                <a:lumMod val="75000"/>
                <a:alpha val="75000"/>
              </a:schemeClr>
            </a:glow>
          </a:effectLst>
        </p:spPr>
      </p:pic>
      <p:pic>
        <p:nvPicPr>
          <p:cNvPr id="14" name="Picture 13" descr="Screen Shot 2018-02-27 at 15.09.23.png">
            <a:extLst>
              <a:ext uri="{FF2B5EF4-FFF2-40B4-BE49-F238E27FC236}">
                <a16:creationId xmlns:a16="http://schemas.microsoft.com/office/drawing/2014/main" id="{145882DE-A7BB-212E-BEEF-25ADBBC9817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29196" y="998285"/>
            <a:ext cx="1152255" cy="1143000"/>
          </a:xfrm>
          <a:prstGeom prst="rect">
            <a:avLst/>
          </a:prstGeom>
          <a:effectLst>
            <a:glow rad="101600">
              <a:schemeClr val="accent3">
                <a:lumMod val="75000"/>
                <a:alpha val="75000"/>
              </a:schemeClr>
            </a:glow>
          </a:effectLst>
        </p:spPr>
      </p:pic>
      <p:sp>
        <p:nvSpPr>
          <p:cNvPr id="16" name="Left Arrow 15">
            <a:extLst>
              <a:ext uri="{FF2B5EF4-FFF2-40B4-BE49-F238E27FC236}">
                <a16:creationId xmlns:a16="http://schemas.microsoft.com/office/drawing/2014/main" id="{F4165DCD-7495-DB2D-B76E-A97926C9E4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909638"/>
            <a:ext cx="3276600" cy="1708150"/>
          </a:xfrm>
          <a:prstGeom prst="leftArrow">
            <a:avLst>
              <a:gd name="adj1" fmla="val 50000"/>
              <a:gd name="adj2" fmla="val 50003"/>
            </a:avLst>
          </a:prstGeom>
          <a:gradFill rotWithShape="1">
            <a:gsLst>
              <a:gs pos="0">
                <a:srgbClr val="3A7CCB">
                  <a:alpha val="23999"/>
                </a:srgbClr>
              </a:gs>
              <a:gs pos="20000">
                <a:srgbClr val="3C7BC7">
                  <a:alpha val="23999"/>
                </a:srgbClr>
              </a:gs>
              <a:gs pos="100000">
                <a:srgbClr val="2C5D98">
                  <a:alpha val="23999"/>
                </a:srgbClr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17" name="Picture 16" descr="Screen Shot 2018-02-27 at 15.09.23.png">
            <a:extLst>
              <a:ext uri="{FF2B5EF4-FFF2-40B4-BE49-F238E27FC236}">
                <a16:creationId xmlns:a16="http://schemas.microsoft.com/office/drawing/2014/main" id="{44A9D700-B99D-E88D-9F0D-92A7A031245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33993" y="3818174"/>
            <a:ext cx="685800" cy="680292"/>
          </a:xfrm>
          <a:prstGeom prst="rect">
            <a:avLst/>
          </a:prstGeom>
          <a:effectLst>
            <a:glow rad="101600">
              <a:schemeClr val="accent3">
                <a:lumMod val="75000"/>
                <a:alpha val="75000"/>
              </a:schemeClr>
            </a:glow>
          </a:effectLst>
        </p:spPr>
      </p:pic>
      <p:pic>
        <p:nvPicPr>
          <p:cNvPr id="19" name="Picture 18" descr="Screen Shot 2018-02-27 at 15.09.23.png">
            <a:extLst>
              <a:ext uri="{FF2B5EF4-FFF2-40B4-BE49-F238E27FC236}">
                <a16:creationId xmlns:a16="http://schemas.microsoft.com/office/drawing/2014/main" id="{AE8CB373-4223-E668-2740-2F089065C51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4529" y="6088436"/>
            <a:ext cx="685800" cy="680292"/>
          </a:xfrm>
          <a:prstGeom prst="rect">
            <a:avLst/>
          </a:prstGeom>
          <a:effectLst>
            <a:glow rad="101600">
              <a:schemeClr val="accent3">
                <a:lumMod val="75000"/>
                <a:alpha val="75000"/>
              </a:schemeClr>
            </a:glow>
          </a:effectLst>
        </p:spPr>
      </p:pic>
      <p:pic>
        <p:nvPicPr>
          <p:cNvPr id="45071" name="Picture 19" descr="Screen Shot 2018-02-27 at 15.18.25.png">
            <a:extLst>
              <a:ext uri="{FF2B5EF4-FFF2-40B4-BE49-F238E27FC236}">
                <a16:creationId xmlns:a16="http://schemas.microsoft.com/office/drawing/2014/main" id="{0EDDDE95-6F31-3197-AF41-8A89B7E7232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3746500"/>
            <a:ext cx="57626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6F3C81D-DFFF-CC22-33BD-4EBFCD25C5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250" y="4005263"/>
            <a:ext cx="1219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</a:rPr>
              <a:t>OPORD</a:t>
            </a:r>
          </a:p>
        </p:txBody>
      </p:sp>
      <p:sp>
        <p:nvSpPr>
          <p:cNvPr id="45073" name="Rectangle 4">
            <a:extLst>
              <a:ext uri="{FF2B5EF4-FFF2-40B4-BE49-F238E27FC236}">
                <a16:creationId xmlns:a16="http://schemas.microsoft.com/office/drawing/2014/main" id="{4B25A059-4454-7A64-3F0C-4F80D543C9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5963" y="2684463"/>
            <a:ext cx="12890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chemeClr val="tx2"/>
                </a:solidFill>
              </a:rPr>
              <a:t>1000H (10’)</a:t>
            </a:r>
          </a:p>
        </p:txBody>
      </p:sp>
      <p:sp>
        <p:nvSpPr>
          <p:cNvPr id="45074" name="Rectangle 14">
            <a:extLst>
              <a:ext uri="{FF2B5EF4-FFF2-40B4-BE49-F238E27FC236}">
                <a16:creationId xmlns:a16="http://schemas.microsoft.com/office/drawing/2014/main" id="{A91E14D2-B470-0AB7-0CB7-3CECC96AD6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" y="5230813"/>
            <a:ext cx="12890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chemeClr val="tx2"/>
                </a:solidFill>
              </a:rPr>
              <a:t>1530H (15’)</a:t>
            </a:r>
          </a:p>
        </p:txBody>
      </p:sp>
      <p:sp>
        <p:nvSpPr>
          <p:cNvPr id="45075" name="Rectangle 19">
            <a:extLst>
              <a:ext uri="{FF2B5EF4-FFF2-40B4-BE49-F238E27FC236}">
                <a16:creationId xmlns:a16="http://schemas.microsoft.com/office/drawing/2014/main" id="{19A5490C-95FF-6F56-01C2-D37D48E2F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4100" y="1666875"/>
            <a:ext cx="12890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chemeClr val="tx2"/>
                </a:solidFill>
              </a:rPr>
              <a:t>0930H (25’)</a:t>
            </a:r>
            <a:endParaRPr lang="en-US" altLang="en-US" sz="1400" b="1">
              <a:solidFill>
                <a:schemeClr val="tx2"/>
              </a:solidFill>
            </a:endParaRPr>
          </a:p>
        </p:txBody>
      </p:sp>
      <p:pic>
        <p:nvPicPr>
          <p:cNvPr id="24" name="Picture 23" descr="Screen Shot 2018-02-27 at 15.09.23.png">
            <a:extLst>
              <a:ext uri="{FF2B5EF4-FFF2-40B4-BE49-F238E27FC236}">
                <a16:creationId xmlns:a16="http://schemas.microsoft.com/office/drawing/2014/main" id="{A769DFD0-8319-E14D-D66B-80068C7EFBE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49527" y="4342415"/>
            <a:ext cx="685800" cy="680292"/>
          </a:xfrm>
          <a:prstGeom prst="rect">
            <a:avLst/>
          </a:prstGeom>
          <a:effectLst>
            <a:glow rad="101600">
              <a:schemeClr val="accent3">
                <a:lumMod val="75000"/>
                <a:alpha val="75000"/>
              </a:schemeClr>
            </a:glow>
          </a:effectLst>
        </p:spPr>
      </p:pic>
      <p:pic>
        <p:nvPicPr>
          <p:cNvPr id="45077" name="Picture 1">
            <a:extLst>
              <a:ext uri="{FF2B5EF4-FFF2-40B4-BE49-F238E27FC236}">
                <a16:creationId xmlns:a16="http://schemas.microsoft.com/office/drawing/2014/main" id="{A219DB09-DCE2-A68D-0AFE-ADCD181392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1174750"/>
            <a:ext cx="5133975" cy="23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79A39BA-42A2-7C11-0C65-7EBC1C6EDCDC}"/>
              </a:ext>
            </a:extLst>
          </p:cNvPr>
          <p:cNvSpPr/>
          <p:nvPr/>
        </p:nvSpPr>
        <p:spPr>
          <a:xfrm>
            <a:off x="838200" y="1489075"/>
            <a:ext cx="533400" cy="16986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BE54EB-D927-3A6A-1E7D-87ABD7E340AA}"/>
              </a:ext>
            </a:extLst>
          </p:cNvPr>
          <p:cNvSpPr/>
          <p:nvPr/>
        </p:nvSpPr>
        <p:spPr>
          <a:xfrm>
            <a:off x="53975" y="2400300"/>
            <a:ext cx="1622425" cy="113188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>
                <a16:creationId xmlns:a16="http://schemas.microsoft.com/office/drawing/2014/main" id="{B61CF62F-79EA-BEFD-41BC-E182E9E11F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3400" y="838200"/>
            <a:ext cx="8229600" cy="4800600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GB" sz="6000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Supporting Documents</a:t>
            </a:r>
            <a:br>
              <a:rPr lang="en-GB" sz="6000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</a:br>
            <a:endParaRPr lang="en-GB" sz="6000" dirty="0">
              <a:solidFill>
                <a:schemeClr val="tx2">
                  <a:lumMod val="60000"/>
                  <a:lumOff val="40000"/>
                </a:schemeClr>
              </a:solidFill>
              <a:ea typeface="MS PGothic" charset="0"/>
              <a:cs typeface="MS PGothic" charset="0"/>
            </a:endParaRPr>
          </a:p>
        </p:txBody>
      </p:sp>
      <p:sp>
        <p:nvSpPr>
          <p:cNvPr id="46083" name="Slide Number Placeholder 3">
            <a:extLst>
              <a:ext uri="{FF2B5EF4-FFF2-40B4-BE49-F238E27FC236}">
                <a16:creationId xmlns:a16="http://schemas.microsoft.com/office/drawing/2014/main" id="{B7E1452B-BEBA-2211-90F1-997D30598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fld id="{984B72EF-4E7A-494F-8901-197B9172688E}" type="slidenum">
              <a:rPr lang="en-US" altLang="ja-JP" sz="2000" smtClean="0">
                <a:solidFill>
                  <a:srgbClr val="404040"/>
                </a:solidFill>
              </a:rPr>
              <a:pPr algn="l">
                <a:spcBef>
                  <a:spcPct val="0"/>
                </a:spcBef>
                <a:buFontTx/>
                <a:buNone/>
              </a:pPr>
              <a:t>33</a:t>
            </a:fld>
            <a:endParaRPr lang="en-US" altLang="ja-JP" sz="2000">
              <a:solidFill>
                <a:srgbClr val="404040"/>
              </a:solidFill>
            </a:endParaRPr>
          </a:p>
        </p:txBody>
      </p:sp>
      <p:pic>
        <p:nvPicPr>
          <p:cNvPr id="46084" name="Picture 3">
            <a:extLst>
              <a:ext uri="{FF2B5EF4-FFF2-40B4-BE49-F238E27FC236}">
                <a16:creationId xmlns:a16="http://schemas.microsoft.com/office/drawing/2014/main" id="{F0B3A1A3-A472-346A-1F9F-07C94BDF82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4953000"/>
            <a:ext cx="94297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53EE13-2FAE-2949-1D25-2B9D85E68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UNAC Operational Documents Background</a:t>
            </a:r>
          </a:p>
        </p:txBody>
      </p:sp>
      <p:sp>
        <p:nvSpPr>
          <p:cNvPr id="48131" name="Content Placeholder 2">
            <a:extLst>
              <a:ext uri="{FF2B5EF4-FFF2-40B4-BE49-F238E27FC236}">
                <a16:creationId xmlns:a16="http://schemas.microsoft.com/office/drawing/2014/main" id="{62A84AD1-EB7D-CAAF-4FB9-1E683A6377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3992563"/>
          </a:xfrm>
        </p:spPr>
        <p:txBody>
          <a:bodyPr/>
          <a:lstStyle/>
          <a:p>
            <a:pPr eaLnBrk="1" hangingPunct="1"/>
            <a:r>
              <a:rPr lang="en-US" altLang="en-US"/>
              <a:t>UNSC Resolution 1544 UNAC</a:t>
            </a:r>
          </a:p>
          <a:p>
            <a:pPr eaLnBrk="1" hangingPunct="1"/>
            <a:r>
              <a:rPr lang="en-US" altLang="en-US"/>
              <a:t>Mission CONOPS</a:t>
            </a:r>
          </a:p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Mission Communications Strategy</a:t>
            </a:r>
          </a:p>
          <a:p>
            <a:pPr eaLnBrk="1" hangingPunct="1"/>
            <a:r>
              <a:rPr lang="en-US" altLang="en-US"/>
              <a:t>Military CONOPS</a:t>
            </a:r>
          </a:p>
          <a:p>
            <a:pPr eaLnBrk="1" hangingPunct="1"/>
            <a:r>
              <a:rPr lang="en-US" altLang="en-US"/>
              <a:t>FC OPORD</a:t>
            </a:r>
          </a:p>
          <a:p>
            <a:pPr eaLnBrk="1" hangingPunct="1"/>
            <a:r>
              <a:rPr lang="en-US" altLang="en-US"/>
              <a:t>Sector 2 WARNO</a:t>
            </a:r>
          </a:p>
          <a:p>
            <a:pPr eaLnBrk="1" hangingPunct="1"/>
            <a:endParaRPr lang="en-US" altLang="en-US"/>
          </a:p>
          <a:p>
            <a:pPr eaLnBrk="1" hangingPunct="1"/>
            <a:endParaRPr lang="en-US" altLang="en-US"/>
          </a:p>
        </p:txBody>
      </p:sp>
    </p:spTree>
    <p:custDataLst>
      <p:tags r:id="rId1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0B1733-7A35-7D99-3AD3-34F2E04CD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Exercise Documents</a:t>
            </a:r>
          </a:p>
        </p:txBody>
      </p:sp>
      <p:pic>
        <p:nvPicPr>
          <p:cNvPr id="49155" name="Picture 1" descr="age3image832">
            <a:extLst>
              <a:ext uri="{FF2B5EF4-FFF2-40B4-BE49-F238E27FC236}">
                <a16:creationId xmlns:a16="http://schemas.microsoft.com/office/drawing/2014/main" id="{87BC7414-8F09-AD14-EBD3-5296F67834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17638"/>
            <a:ext cx="5254625" cy="521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4BAE919-64CA-6BAD-FAE7-93D9C31DFCB2}"/>
              </a:ext>
            </a:extLst>
          </p:cNvPr>
          <p:cNvSpPr txBox="1"/>
          <p:nvPr/>
        </p:nvSpPr>
        <p:spPr>
          <a:xfrm>
            <a:off x="6172200" y="4875213"/>
            <a:ext cx="2514600" cy="175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u="sng" dirty="0">
                <a:solidFill>
                  <a:srgbClr val="FF0000"/>
                </a:solidFill>
              </a:rPr>
              <a:t>Plus</a:t>
            </a:r>
            <a:r>
              <a:rPr lang="en-GB" dirty="0">
                <a:solidFill>
                  <a:srgbClr val="FF0000"/>
                </a:solidFill>
              </a:rPr>
              <a:t>,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dirty="0" err="1">
                <a:solidFill>
                  <a:srgbClr val="FF0000"/>
                </a:solidFill>
              </a:rPr>
              <a:t>Carana</a:t>
            </a:r>
            <a:r>
              <a:rPr lang="en-GB" dirty="0">
                <a:solidFill>
                  <a:srgbClr val="FF0000"/>
                </a:solidFill>
              </a:rPr>
              <a:t> Information environment supplement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dirty="0">
                <a:solidFill>
                  <a:srgbClr val="FF0000"/>
                </a:solidFill>
              </a:rPr>
              <a:t>Supplementary News Stories</a:t>
            </a:r>
          </a:p>
        </p:txBody>
      </p:sp>
    </p:spTree>
    <p:custDataLst>
      <p:tags r:id="rId1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53394-6A9D-DE87-8866-6F1516FF9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Questions</a:t>
            </a:r>
          </a:p>
        </p:txBody>
      </p:sp>
      <p:pic>
        <p:nvPicPr>
          <p:cNvPr id="5" name="Picture 4" descr="C:\Users\Rafael.Barbieri\Desktop\PK Photos\573454.jpg">
            <a:extLst>
              <a:ext uri="{FF2B5EF4-FFF2-40B4-BE49-F238E27FC236}">
                <a16:creationId xmlns:a16="http://schemas.microsoft.com/office/drawing/2014/main" id="{6C2F74D2-EEE7-989D-9DF2-02E90E48C061}"/>
              </a:ext>
            </a:extLst>
          </p:cNvPr>
          <p:cNvPicPr/>
          <p:nvPr/>
        </p:nvPicPr>
        <p:blipFill rotWithShape="1">
          <a:blip r:embed="rId3" cstate="print"/>
          <a:srcRect l="33381" t="19163" r="17797" b="22128"/>
          <a:stretch/>
        </p:blipFill>
        <p:spPr bwMode="auto">
          <a:xfrm>
            <a:off x="1905000" y="1752600"/>
            <a:ext cx="5555471" cy="38584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>
            <a:extLst>
              <a:ext uri="{FF2B5EF4-FFF2-40B4-BE49-F238E27FC236}">
                <a16:creationId xmlns:a16="http://schemas.microsoft.com/office/drawing/2014/main" id="{4AACDB87-FD6D-57F4-F713-5B7AA8D9FD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3400" y="838200"/>
            <a:ext cx="8229600" cy="4800600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GB" sz="6000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Situation</a:t>
            </a:r>
            <a:br>
              <a:rPr lang="en-GB" sz="6000" dirty="0">
                <a:solidFill>
                  <a:schemeClr val="tx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</a:br>
            <a:endParaRPr lang="en-GB" sz="6000" dirty="0">
              <a:solidFill>
                <a:schemeClr val="tx2">
                  <a:lumMod val="60000"/>
                  <a:lumOff val="40000"/>
                </a:schemeClr>
              </a:solidFill>
              <a:ea typeface="MS PGothic" charset="0"/>
              <a:cs typeface="MS PGothic" charset="0"/>
            </a:endParaRPr>
          </a:p>
        </p:txBody>
      </p:sp>
      <p:sp>
        <p:nvSpPr>
          <p:cNvPr id="9219" name="Slide Number Placeholder 3">
            <a:extLst>
              <a:ext uri="{FF2B5EF4-FFF2-40B4-BE49-F238E27FC236}">
                <a16:creationId xmlns:a16="http://schemas.microsoft.com/office/drawing/2014/main" id="{6499AD9E-A30A-02F8-DA39-A1592A702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4572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fld id="{64FABDAD-F4B1-48E6-9A9B-829F4866D7BF}" type="slidenum">
              <a:rPr lang="en-US" altLang="ja-JP" sz="2000" smtClean="0">
                <a:solidFill>
                  <a:srgbClr val="404040"/>
                </a:solidFill>
              </a:rPr>
              <a:pPr algn="l">
                <a:spcBef>
                  <a:spcPct val="0"/>
                </a:spcBef>
                <a:buFontTx/>
                <a:buNone/>
              </a:pPr>
              <a:t>4</a:t>
            </a:fld>
            <a:endParaRPr lang="en-US" altLang="ja-JP" sz="2000">
              <a:solidFill>
                <a:srgbClr val="404040"/>
              </a:solidFill>
            </a:endParaRPr>
          </a:p>
        </p:txBody>
      </p:sp>
      <p:pic>
        <p:nvPicPr>
          <p:cNvPr id="9220" name="Picture 3">
            <a:extLst>
              <a:ext uri="{FF2B5EF4-FFF2-40B4-BE49-F238E27FC236}">
                <a16:creationId xmlns:a16="http://schemas.microsoft.com/office/drawing/2014/main" id="{4D4F5991-DF9D-1F7D-9CA9-E35CA0BBB3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4953000"/>
            <a:ext cx="94297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7EC267-0DFB-2BA2-1AF7-709B16FE9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Background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1F65089-F3DD-3E80-D453-86BF0CA76D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ea typeface="+mn-ea"/>
                <a:cs typeface="+mn-cs"/>
              </a:rPr>
              <a:t>Fictitious country </a:t>
            </a:r>
            <a:r>
              <a:rPr lang="en-US" dirty="0">
                <a:ea typeface="+mn-ea"/>
                <a:cs typeface="+mn-cs"/>
              </a:rPr>
              <a:t>with borders with three other countries (N,W,S,) and has a coast on the E.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dirty="0">
                <a:ea typeface="+mn-ea"/>
                <a:cs typeface="+mn-cs"/>
              </a:rPr>
              <a:t>After years of violent conflict between GOC and rebel forces (MPC), a </a:t>
            </a:r>
            <a:r>
              <a:rPr lang="en-GB" b="1" dirty="0">
                <a:ea typeface="+mn-ea"/>
                <a:cs typeface="+mn-cs"/>
              </a:rPr>
              <a:t>ceasefire</a:t>
            </a:r>
            <a:r>
              <a:rPr lang="en-GB" dirty="0">
                <a:ea typeface="+mn-ea"/>
                <a:cs typeface="+mn-cs"/>
              </a:rPr>
              <a:t> was agreed on 15</a:t>
            </a:r>
            <a:r>
              <a:rPr lang="en-GB" baseline="30000" dirty="0">
                <a:ea typeface="+mn-ea"/>
                <a:cs typeface="+mn-cs"/>
              </a:rPr>
              <a:t>th</a:t>
            </a:r>
            <a:r>
              <a:rPr lang="en-GB" dirty="0">
                <a:ea typeface="+mn-ea"/>
                <a:cs typeface="+mn-cs"/>
              </a:rPr>
              <a:t> M 20xx and a  </a:t>
            </a:r>
            <a:r>
              <a:rPr lang="en-GB" b="1" dirty="0">
                <a:ea typeface="+mn-ea"/>
                <a:cs typeface="+mn-cs"/>
              </a:rPr>
              <a:t>peace agreement </a:t>
            </a:r>
            <a:r>
              <a:rPr lang="en-GB" dirty="0">
                <a:ea typeface="+mn-ea"/>
                <a:cs typeface="+mn-cs"/>
              </a:rPr>
              <a:t>(</a:t>
            </a:r>
            <a:r>
              <a:rPr lang="en-GB" dirty="0" err="1">
                <a:ea typeface="+mn-ea"/>
                <a:cs typeface="+mn-cs"/>
              </a:rPr>
              <a:t>Kalari</a:t>
            </a:r>
            <a:r>
              <a:rPr lang="en-GB" dirty="0">
                <a:ea typeface="+mn-ea"/>
                <a:cs typeface="+mn-cs"/>
              </a:rPr>
              <a:t> Treaty) was signed on 19</a:t>
            </a:r>
            <a:r>
              <a:rPr lang="en-GB" baseline="30000" dirty="0">
                <a:ea typeface="+mn-ea"/>
                <a:cs typeface="+mn-cs"/>
              </a:rPr>
              <a:t>th</a:t>
            </a:r>
            <a:r>
              <a:rPr lang="en-GB" dirty="0">
                <a:ea typeface="+mn-ea"/>
                <a:cs typeface="+mn-cs"/>
              </a:rPr>
              <a:t> M+1 20xx</a:t>
            </a:r>
            <a:endParaRPr lang="en-US" dirty="0"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b="1" dirty="0">
                <a:ea typeface="+mn-ea"/>
                <a:cs typeface="+mn-cs"/>
              </a:rPr>
              <a:t>UNSC Res. 1544 </a:t>
            </a:r>
            <a:r>
              <a:rPr lang="en-GB" dirty="0">
                <a:ea typeface="+mn-ea"/>
                <a:cs typeface="+mn-cs"/>
              </a:rPr>
              <a:t>(M+3 20xx) authorised the establishment of the UNAC under Chapter VII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GB" dirty="0">
                <a:ea typeface="+mn-ea"/>
                <a:cs typeface="+mn-cs"/>
              </a:rPr>
              <a:t>Mission is at </a:t>
            </a:r>
            <a:r>
              <a:rPr lang="en-GB" b="1" dirty="0">
                <a:ea typeface="+mn-ea"/>
                <a:cs typeface="+mn-cs"/>
              </a:rPr>
              <a:t>Full Operating Capability </a:t>
            </a:r>
            <a:r>
              <a:rPr lang="en-GB" dirty="0">
                <a:ea typeface="+mn-ea"/>
                <a:cs typeface="+mn-cs"/>
              </a:rPr>
              <a:t>(Phase II)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dirty="0"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6474F4-4B73-8820-C5DD-9C0B054E1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Population Background</a:t>
            </a:r>
          </a:p>
        </p:txBody>
      </p:sp>
      <p:pic>
        <p:nvPicPr>
          <p:cNvPr id="12291" name="Picture 3">
            <a:extLst>
              <a:ext uri="{FF2B5EF4-FFF2-40B4-BE49-F238E27FC236}">
                <a16:creationId xmlns:a16="http://schemas.microsoft.com/office/drawing/2014/main" id="{95201B9C-3E15-8386-2CED-09A16362D5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76400"/>
            <a:ext cx="7315200" cy="400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A6415-6869-11B9-A417-464CEF110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Country Background</a:t>
            </a:r>
          </a:p>
        </p:txBody>
      </p:sp>
      <p:pic>
        <p:nvPicPr>
          <p:cNvPr id="13315" name="Picture 2">
            <a:extLst>
              <a:ext uri="{FF2B5EF4-FFF2-40B4-BE49-F238E27FC236}">
                <a16:creationId xmlns:a16="http://schemas.microsoft.com/office/drawing/2014/main" id="{F437B0C2-4B08-320B-FEB3-1572C02869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275" y="1676400"/>
            <a:ext cx="626745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15F320-955F-F772-9196-0121A9DD7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Carana</a:t>
            </a:r>
            <a:endParaRPr lang="en-US" dirty="0">
              <a:solidFill>
                <a:schemeClr val="accent2">
                  <a:lumMod val="60000"/>
                  <a:lumOff val="40000"/>
                </a:schemeClr>
              </a:solidFill>
              <a:latin typeface="Century Gothic" charset="0"/>
              <a:ea typeface="MS PGothic" charset="0"/>
              <a:cs typeface="MS PGothic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B1626D29-DDCC-67EC-30BE-5C21F262A8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1219200"/>
            <a:ext cx="6858000" cy="5194300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</p:spPr>
      </p:pic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F9F9B-EFDB-A81A-A584-E2420865F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  <a:latin typeface="Century Gothic" charset="0"/>
                <a:ea typeface="MS PGothic" charset="0"/>
                <a:cs typeface="MS PGothic" charset="0"/>
              </a:rPr>
              <a:t>Armed Groups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3936F481-9F43-6017-D8FE-78FB137C1E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219200"/>
            <a:ext cx="7037388" cy="5218113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CC6AE8B0-8500-C767-C8E2-2774CFE1F0CB}"/>
              </a:ext>
            </a:extLst>
          </p:cNvPr>
          <p:cNvCxnSpPr/>
          <p:nvPr/>
        </p:nvCxnSpPr>
        <p:spPr>
          <a:xfrm flipH="1" flipV="1">
            <a:off x="2590800" y="2667000"/>
            <a:ext cx="1981200" cy="26670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Explosion 2 7">
            <a:extLst>
              <a:ext uri="{FF2B5EF4-FFF2-40B4-BE49-F238E27FC236}">
                <a16:creationId xmlns:a16="http://schemas.microsoft.com/office/drawing/2014/main" id="{F34C5FD7-5C8E-34EC-884D-A3CAC0908D9F}"/>
              </a:ext>
            </a:extLst>
          </p:cNvPr>
          <p:cNvSpPr/>
          <p:nvPr/>
        </p:nvSpPr>
        <p:spPr>
          <a:xfrm>
            <a:off x="1828800" y="2541588"/>
            <a:ext cx="762000" cy="582612"/>
          </a:xfrm>
          <a:prstGeom prst="irregularSeal2">
            <a:avLst/>
          </a:prstGeom>
          <a:solidFill>
            <a:schemeClr val="accent3">
              <a:lumMod val="50000"/>
              <a:alpha val="54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rgbClr val="002060"/>
                </a:solidFill>
              </a:rPr>
              <a:t>CA</a:t>
            </a:r>
            <a:endParaRPr lang="en-US" sz="400" b="1" dirty="0">
              <a:solidFill>
                <a:srgbClr val="002060"/>
              </a:solidFill>
            </a:endParaRPr>
          </a:p>
        </p:txBody>
      </p:sp>
      <p:sp>
        <p:nvSpPr>
          <p:cNvPr id="3" name="Line Callout 3 2">
            <a:extLst>
              <a:ext uri="{FF2B5EF4-FFF2-40B4-BE49-F238E27FC236}">
                <a16:creationId xmlns:a16="http://schemas.microsoft.com/office/drawing/2014/main" id="{C884CBFB-6ECD-724C-AF56-2580F78CA116}"/>
              </a:ext>
            </a:extLst>
          </p:cNvPr>
          <p:cNvSpPr/>
          <p:nvPr/>
        </p:nvSpPr>
        <p:spPr>
          <a:xfrm>
            <a:off x="762000" y="609600"/>
            <a:ext cx="1676400" cy="990600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192084"/>
              <a:gd name="adj8" fmla="val 73131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Criminal Activity / Illegal Mining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070A7774-9C5C-8111-1901-C03F2EA43260}"/>
              </a:ext>
            </a:extLst>
          </p:cNvPr>
          <p:cNvSpPr/>
          <p:nvPr/>
        </p:nvSpPr>
        <p:spPr>
          <a:xfrm>
            <a:off x="4662488" y="2541588"/>
            <a:ext cx="2200275" cy="1333500"/>
          </a:xfrm>
          <a:prstGeom prst="roundRect">
            <a:avLst>
              <a:gd name="adj" fmla="val 23925"/>
            </a:avLst>
          </a:prstGeom>
          <a:solidFill>
            <a:schemeClr val="lt1">
              <a:alpha val="21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GOC Forces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9784E308-9672-B641-67BE-21CC28D3E56F}"/>
              </a:ext>
            </a:extLst>
          </p:cNvPr>
          <p:cNvSpPr/>
          <p:nvPr/>
        </p:nvSpPr>
        <p:spPr>
          <a:xfrm>
            <a:off x="4156075" y="1447800"/>
            <a:ext cx="2930525" cy="4525963"/>
          </a:xfrm>
          <a:custGeom>
            <a:avLst/>
            <a:gdLst>
              <a:gd name="connsiteX0" fmla="*/ 142504 w 3186814"/>
              <a:gd name="connsiteY0" fmla="*/ 201881 h 4655127"/>
              <a:gd name="connsiteX1" fmla="*/ 142504 w 3186814"/>
              <a:gd name="connsiteY1" fmla="*/ 201881 h 4655127"/>
              <a:gd name="connsiteX2" fmla="*/ 59376 w 3186814"/>
              <a:gd name="connsiteY2" fmla="*/ 261257 h 4655127"/>
              <a:gd name="connsiteX3" fmla="*/ 71252 w 3186814"/>
              <a:gd name="connsiteY3" fmla="*/ 522514 h 4655127"/>
              <a:gd name="connsiteX4" fmla="*/ 83127 w 3186814"/>
              <a:gd name="connsiteY4" fmla="*/ 558140 h 4655127"/>
              <a:gd name="connsiteX5" fmla="*/ 118753 w 3186814"/>
              <a:gd name="connsiteY5" fmla="*/ 581891 h 4655127"/>
              <a:gd name="connsiteX6" fmla="*/ 130628 w 3186814"/>
              <a:gd name="connsiteY6" fmla="*/ 617517 h 4655127"/>
              <a:gd name="connsiteX7" fmla="*/ 190005 w 3186814"/>
              <a:gd name="connsiteY7" fmla="*/ 736270 h 4655127"/>
              <a:gd name="connsiteX8" fmla="*/ 225631 w 3186814"/>
              <a:gd name="connsiteY8" fmla="*/ 890649 h 4655127"/>
              <a:gd name="connsiteX9" fmla="*/ 249381 w 3186814"/>
              <a:gd name="connsiteY9" fmla="*/ 961901 h 4655127"/>
              <a:gd name="connsiteX10" fmla="*/ 273132 w 3186814"/>
              <a:gd name="connsiteY10" fmla="*/ 1009403 h 4655127"/>
              <a:gd name="connsiteX11" fmla="*/ 332509 w 3186814"/>
              <a:gd name="connsiteY11" fmla="*/ 1140031 h 4655127"/>
              <a:gd name="connsiteX12" fmla="*/ 356259 w 3186814"/>
              <a:gd name="connsiteY12" fmla="*/ 1413164 h 4655127"/>
              <a:gd name="connsiteX13" fmla="*/ 332509 w 3186814"/>
              <a:gd name="connsiteY13" fmla="*/ 1781299 h 4655127"/>
              <a:gd name="connsiteX14" fmla="*/ 308758 w 3186814"/>
              <a:gd name="connsiteY14" fmla="*/ 1852551 h 4655127"/>
              <a:gd name="connsiteX15" fmla="*/ 225631 w 3186814"/>
              <a:gd name="connsiteY15" fmla="*/ 1971304 h 4655127"/>
              <a:gd name="connsiteX16" fmla="*/ 178130 w 3186814"/>
              <a:gd name="connsiteY16" fmla="*/ 2042556 h 4655127"/>
              <a:gd name="connsiteX17" fmla="*/ 130628 w 3186814"/>
              <a:gd name="connsiteY17" fmla="*/ 2113808 h 4655127"/>
              <a:gd name="connsiteX18" fmla="*/ 118753 w 3186814"/>
              <a:gd name="connsiteY18" fmla="*/ 2149434 h 4655127"/>
              <a:gd name="connsiteX19" fmla="*/ 95002 w 3186814"/>
              <a:gd name="connsiteY19" fmla="*/ 2232561 h 4655127"/>
              <a:gd name="connsiteX20" fmla="*/ 83127 w 3186814"/>
              <a:gd name="connsiteY20" fmla="*/ 2529444 h 4655127"/>
              <a:gd name="connsiteX21" fmla="*/ 59376 w 3186814"/>
              <a:gd name="connsiteY21" fmla="*/ 2565070 h 4655127"/>
              <a:gd name="connsiteX22" fmla="*/ 47501 w 3186814"/>
              <a:gd name="connsiteY22" fmla="*/ 2612571 h 4655127"/>
              <a:gd name="connsiteX23" fmla="*/ 35626 w 3186814"/>
              <a:gd name="connsiteY23" fmla="*/ 2826327 h 4655127"/>
              <a:gd name="connsiteX24" fmla="*/ 0 w 3186814"/>
              <a:gd name="connsiteY24" fmla="*/ 2956956 h 4655127"/>
              <a:gd name="connsiteX25" fmla="*/ 23750 w 3186814"/>
              <a:gd name="connsiteY25" fmla="*/ 3206338 h 4655127"/>
              <a:gd name="connsiteX26" fmla="*/ 35626 w 3186814"/>
              <a:gd name="connsiteY26" fmla="*/ 3265714 h 4655127"/>
              <a:gd name="connsiteX27" fmla="*/ 71252 w 3186814"/>
              <a:gd name="connsiteY27" fmla="*/ 3301340 h 4655127"/>
              <a:gd name="connsiteX28" fmla="*/ 83127 w 3186814"/>
              <a:gd name="connsiteY28" fmla="*/ 3360717 h 4655127"/>
              <a:gd name="connsiteX29" fmla="*/ 130628 w 3186814"/>
              <a:gd name="connsiteY29" fmla="*/ 3384468 h 4655127"/>
              <a:gd name="connsiteX30" fmla="*/ 154379 w 3186814"/>
              <a:gd name="connsiteY30" fmla="*/ 3420094 h 4655127"/>
              <a:gd name="connsiteX31" fmla="*/ 522514 w 3186814"/>
              <a:gd name="connsiteY31" fmla="*/ 3396343 h 4655127"/>
              <a:gd name="connsiteX32" fmla="*/ 629392 w 3186814"/>
              <a:gd name="connsiteY32" fmla="*/ 3384468 h 4655127"/>
              <a:gd name="connsiteX33" fmla="*/ 665018 w 3186814"/>
              <a:gd name="connsiteY33" fmla="*/ 3372592 h 4655127"/>
              <a:gd name="connsiteX34" fmla="*/ 902524 w 3186814"/>
              <a:gd name="connsiteY34" fmla="*/ 3325091 h 4655127"/>
              <a:gd name="connsiteX35" fmla="*/ 1151906 w 3186814"/>
              <a:gd name="connsiteY35" fmla="*/ 3289465 h 4655127"/>
              <a:gd name="connsiteX36" fmla="*/ 1626919 w 3186814"/>
              <a:gd name="connsiteY36" fmla="*/ 3301340 h 4655127"/>
              <a:gd name="connsiteX37" fmla="*/ 1698171 w 3186814"/>
              <a:gd name="connsiteY37" fmla="*/ 3325091 h 4655127"/>
              <a:gd name="connsiteX38" fmla="*/ 1733797 w 3186814"/>
              <a:gd name="connsiteY38" fmla="*/ 3336966 h 4655127"/>
              <a:gd name="connsiteX39" fmla="*/ 1816924 w 3186814"/>
              <a:gd name="connsiteY39" fmla="*/ 3396343 h 4655127"/>
              <a:gd name="connsiteX40" fmla="*/ 1888176 w 3186814"/>
              <a:gd name="connsiteY40" fmla="*/ 3467595 h 4655127"/>
              <a:gd name="connsiteX41" fmla="*/ 1900052 w 3186814"/>
              <a:gd name="connsiteY41" fmla="*/ 3538847 h 4655127"/>
              <a:gd name="connsiteX42" fmla="*/ 1911927 w 3186814"/>
              <a:gd name="connsiteY42" fmla="*/ 3669475 h 4655127"/>
              <a:gd name="connsiteX43" fmla="*/ 1947553 w 3186814"/>
              <a:gd name="connsiteY43" fmla="*/ 3776353 h 4655127"/>
              <a:gd name="connsiteX44" fmla="*/ 1983179 w 3186814"/>
              <a:gd name="connsiteY44" fmla="*/ 3930733 h 4655127"/>
              <a:gd name="connsiteX45" fmla="*/ 2018805 w 3186814"/>
              <a:gd name="connsiteY45" fmla="*/ 4334494 h 4655127"/>
              <a:gd name="connsiteX46" fmla="*/ 2101932 w 3186814"/>
              <a:gd name="connsiteY46" fmla="*/ 4429496 h 4655127"/>
              <a:gd name="connsiteX47" fmla="*/ 2137558 w 3186814"/>
              <a:gd name="connsiteY47" fmla="*/ 4476997 h 4655127"/>
              <a:gd name="connsiteX48" fmla="*/ 2173184 w 3186814"/>
              <a:gd name="connsiteY48" fmla="*/ 4512623 h 4655127"/>
              <a:gd name="connsiteX49" fmla="*/ 2196935 w 3186814"/>
              <a:gd name="connsiteY49" fmla="*/ 4560125 h 4655127"/>
              <a:gd name="connsiteX50" fmla="*/ 2303813 w 3186814"/>
              <a:gd name="connsiteY50" fmla="*/ 4607626 h 4655127"/>
              <a:gd name="connsiteX51" fmla="*/ 2386940 w 3186814"/>
              <a:gd name="connsiteY51" fmla="*/ 4631377 h 4655127"/>
              <a:gd name="connsiteX52" fmla="*/ 2434441 w 3186814"/>
              <a:gd name="connsiteY52" fmla="*/ 4655127 h 4655127"/>
              <a:gd name="connsiteX53" fmla="*/ 2648197 w 3186814"/>
              <a:gd name="connsiteY53" fmla="*/ 4643252 h 4655127"/>
              <a:gd name="connsiteX54" fmla="*/ 2695698 w 3186814"/>
              <a:gd name="connsiteY54" fmla="*/ 4631377 h 4655127"/>
              <a:gd name="connsiteX55" fmla="*/ 2755075 w 3186814"/>
              <a:gd name="connsiteY55" fmla="*/ 4619501 h 4655127"/>
              <a:gd name="connsiteX56" fmla="*/ 2802576 w 3186814"/>
              <a:gd name="connsiteY56" fmla="*/ 4595751 h 4655127"/>
              <a:gd name="connsiteX57" fmla="*/ 2814452 w 3186814"/>
              <a:gd name="connsiteY57" fmla="*/ 4548249 h 4655127"/>
              <a:gd name="connsiteX58" fmla="*/ 2826327 w 3186814"/>
              <a:gd name="connsiteY58" fmla="*/ 4512623 h 4655127"/>
              <a:gd name="connsiteX59" fmla="*/ 2861953 w 3186814"/>
              <a:gd name="connsiteY59" fmla="*/ 4381995 h 4655127"/>
              <a:gd name="connsiteX60" fmla="*/ 2873828 w 3186814"/>
              <a:gd name="connsiteY60" fmla="*/ 4286992 h 4655127"/>
              <a:gd name="connsiteX61" fmla="*/ 2885704 w 3186814"/>
              <a:gd name="connsiteY61" fmla="*/ 3954483 h 4655127"/>
              <a:gd name="connsiteX62" fmla="*/ 2909454 w 3186814"/>
              <a:gd name="connsiteY62" fmla="*/ 3847605 h 4655127"/>
              <a:gd name="connsiteX63" fmla="*/ 2956955 w 3186814"/>
              <a:gd name="connsiteY63" fmla="*/ 3574473 h 4655127"/>
              <a:gd name="connsiteX64" fmla="*/ 2968831 w 3186814"/>
              <a:gd name="connsiteY64" fmla="*/ 3431969 h 4655127"/>
              <a:gd name="connsiteX65" fmla="*/ 2980706 w 3186814"/>
              <a:gd name="connsiteY65" fmla="*/ 3372592 h 4655127"/>
              <a:gd name="connsiteX66" fmla="*/ 3004457 w 3186814"/>
              <a:gd name="connsiteY66" fmla="*/ 3146961 h 4655127"/>
              <a:gd name="connsiteX67" fmla="*/ 3028207 w 3186814"/>
              <a:gd name="connsiteY67" fmla="*/ 3099460 h 4655127"/>
              <a:gd name="connsiteX68" fmla="*/ 3075709 w 3186814"/>
              <a:gd name="connsiteY68" fmla="*/ 2683823 h 4655127"/>
              <a:gd name="connsiteX69" fmla="*/ 3099459 w 3186814"/>
              <a:gd name="connsiteY69" fmla="*/ 2303813 h 4655127"/>
              <a:gd name="connsiteX70" fmla="*/ 3111335 w 3186814"/>
              <a:gd name="connsiteY70" fmla="*/ 2185060 h 4655127"/>
              <a:gd name="connsiteX71" fmla="*/ 3123210 w 3186814"/>
              <a:gd name="connsiteY71" fmla="*/ 807522 h 4655127"/>
              <a:gd name="connsiteX72" fmla="*/ 3111335 w 3186814"/>
              <a:gd name="connsiteY72" fmla="*/ 213756 h 4655127"/>
              <a:gd name="connsiteX73" fmla="*/ 2196935 w 3186814"/>
              <a:gd name="connsiteY73" fmla="*/ 190005 h 4655127"/>
              <a:gd name="connsiteX74" fmla="*/ 2090057 w 3186814"/>
              <a:gd name="connsiteY74" fmla="*/ 166255 h 4655127"/>
              <a:gd name="connsiteX75" fmla="*/ 1852550 w 3186814"/>
              <a:gd name="connsiteY75" fmla="*/ 142504 h 4655127"/>
              <a:gd name="connsiteX76" fmla="*/ 1733797 w 3186814"/>
              <a:gd name="connsiteY76" fmla="*/ 95003 h 4655127"/>
              <a:gd name="connsiteX77" fmla="*/ 1662545 w 3186814"/>
              <a:gd name="connsiteY77" fmla="*/ 83127 h 4655127"/>
              <a:gd name="connsiteX78" fmla="*/ 1615044 w 3186814"/>
              <a:gd name="connsiteY78" fmla="*/ 71252 h 4655127"/>
              <a:gd name="connsiteX79" fmla="*/ 1555667 w 3186814"/>
              <a:gd name="connsiteY79" fmla="*/ 59377 h 4655127"/>
              <a:gd name="connsiteX80" fmla="*/ 1448789 w 3186814"/>
              <a:gd name="connsiteY80" fmla="*/ 23751 h 4655127"/>
              <a:gd name="connsiteX81" fmla="*/ 1258784 w 3186814"/>
              <a:gd name="connsiteY81" fmla="*/ 0 h 4655127"/>
              <a:gd name="connsiteX82" fmla="*/ 1021278 w 3186814"/>
              <a:gd name="connsiteY82" fmla="*/ 11875 h 4655127"/>
              <a:gd name="connsiteX83" fmla="*/ 985652 w 3186814"/>
              <a:gd name="connsiteY83" fmla="*/ 23751 h 4655127"/>
              <a:gd name="connsiteX84" fmla="*/ 926275 w 3186814"/>
              <a:gd name="connsiteY84" fmla="*/ 47501 h 4655127"/>
              <a:gd name="connsiteX85" fmla="*/ 855023 w 3186814"/>
              <a:gd name="connsiteY85" fmla="*/ 59377 h 4655127"/>
              <a:gd name="connsiteX86" fmla="*/ 807522 w 3186814"/>
              <a:gd name="connsiteY86" fmla="*/ 95003 h 4655127"/>
              <a:gd name="connsiteX87" fmla="*/ 760020 w 3186814"/>
              <a:gd name="connsiteY87" fmla="*/ 106878 h 4655127"/>
              <a:gd name="connsiteX88" fmla="*/ 688768 w 3186814"/>
              <a:gd name="connsiteY88" fmla="*/ 118753 h 4655127"/>
              <a:gd name="connsiteX89" fmla="*/ 605641 w 3186814"/>
              <a:gd name="connsiteY89" fmla="*/ 130629 h 4655127"/>
              <a:gd name="connsiteX90" fmla="*/ 475013 w 3186814"/>
              <a:gd name="connsiteY90" fmla="*/ 166255 h 4655127"/>
              <a:gd name="connsiteX91" fmla="*/ 71252 w 3186814"/>
              <a:gd name="connsiteY91" fmla="*/ 201881 h 4655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3186814" h="4655127">
                <a:moveTo>
                  <a:pt x="142504" y="201881"/>
                </a:moveTo>
                <a:lnTo>
                  <a:pt x="142504" y="201881"/>
                </a:lnTo>
                <a:cubicBezTo>
                  <a:pt x="114795" y="221673"/>
                  <a:pt x="66763" y="228016"/>
                  <a:pt x="59376" y="261257"/>
                </a:cubicBezTo>
                <a:cubicBezTo>
                  <a:pt x="40465" y="346357"/>
                  <a:pt x="64300" y="435616"/>
                  <a:pt x="71252" y="522514"/>
                </a:cubicBezTo>
                <a:cubicBezTo>
                  <a:pt x="72250" y="534992"/>
                  <a:pt x="75307" y="548365"/>
                  <a:pt x="83127" y="558140"/>
                </a:cubicBezTo>
                <a:cubicBezTo>
                  <a:pt x="92043" y="569285"/>
                  <a:pt x="106878" y="573974"/>
                  <a:pt x="118753" y="581891"/>
                </a:cubicBezTo>
                <a:cubicBezTo>
                  <a:pt x="122711" y="593766"/>
                  <a:pt x="125382" y="606151"/>
                  <a:pt x="130628" y="617517"/>
                </a:cubicBezTo>
                <a:cubicBezTo>
                  <a:pt x="149174" y="657700"/>
                  <a:pt x="190005" y="736270"/>
                  <a:pt x="190005" y="736270"/>
                </a:cubicBezTo>
                <a:cubicBezTo>
                  <a:pt x="199426" y="783379"/>
                  <a:pt x="211305" y="847669"/>
                  <a:pt x="225631" y="890649"/>
                </a:cubicBezTo>
                <a:cubicBezTo>
                  <a:pt x="233548" y="914400"/>
                  <a:pt x="238185" y="939509"/>
                  <a:pt x="249381" y="961901"/>
                </a:cubicBezTo>
                <a:cubicBezTo>
                  <a:pt x="257298" y="977735"/>
                  <a:pt x="266557" y="992966"/>
                  <a:pt x="273132" y="1009403"/>
                </a:cubicBezTo>
                <a:cubicBezTo>
                  <a:pt x="322811" y="1133600"/>
                  <a:pt x="266827" y="1030562"/>
                  <a:pt x="332509" y="1140031"/>
                </a:cubicBezTo>
                <a:cubicBezTo>
                  <a:pt x="340348" y="1210588"/>
                  <a:pt x="357595" y="1353042"/>
                  <a:pt x="356259" y="1413164"/>
                </a:cubicBezTo>
                <a:cubicBezTo>
                  <a:pt x="353527" y="1536100"/>
                  <a:pt x="345726" y="1659045"/>
                  <a:pt x="332509" y="1781299"/>
                </a:cubicBezTo>
                <a:cubicBezTo>
                  <a:pt x="329818" y="1806189"/>
                  <a:pt x="322645" y="1831720"/>
                  <a:pt x="308758" y="1852551"/>
                </a:cubicBezTo>
                <a:cubicBezTo>
                  <a:pt x="148837" y="2092434"/>
                  <a:pt x="348721" y="1795462"/>
                  <a:pt x="225631" y="1971304"/>
                </a:cubicBezTo>
                <a:cubicBezTo>
                  <a:pt x="209262" y="1994689"/>
                  <a:pt x="178130" y="2042556"/>
                  <a:pt x="178130" y="2042556"/>
                </a:cubicBezTo>
                <a:cubicBezTo>
                  <a:pt x="150855" y="2151648"/>
                  <a:pt x="190273" y="2039251"/>
                  <a:pt x="130628" y="2113808"/>
                </a:cubicBezTo>
                <a:cubicBezTo>
                  <a:pt x="122808" y="2123583"/>
                  <a:pt x="122192" y="2137398"/>
                  <a:pt x="118753" y="2149434"/>
                </a:cubicBezTo>
                <a:cubicBezTo>
                  <a:pt x="88939" y="2253787"/>
                  <a:pt x="123470" y="2147162"/>
                  <a:pt x="95002" y="2232561"/>
                </a:cubicBezTo>
                <a:cubicBezTo>
                  <a:pt x="91044" y="2331522"/>
                  <a:pt x="93678" y="2430967"/>
                  <a:pt x="83127" y="2529444"/>
                </a:cubicBezTo>
                <a:cubicBezTo>
                  <a:pt x="81607" y="2543635"/>
                  <a:pt x="64998" y="2551952"/>
                  <a:pt x="59376" y="2565070"/>
                </a:cubicBezTo>
                <a:cubicBezTo>
                  <a:pt x="52947" y="2580071"/>
                  <a:pt x="51459" y="2596737"/>
                  <a:pt x="47501" y="2612571"/>
                </a:cubicBezTo>
                <a:cubicBezTo>
                  <a:pt x="43543" y="2683823"/>
                  <a:pt x="43806" y="2755435"/>
                  <a:pt x="35626" y="2826327"/>
                </a:cubicBezTo>
                <a:cubicBezTo>
                  <a:pt x="30899" y="2867291"/>
                  <a:pt x="13737" y="2915743"/>
                  <a:pt x="0" y="2956956"/>
                </a:cubicBezTo>
                <a:cubicBezTo>
                  <a:pt x="10658" y="3116831"/>
                  <a:pt x="3233" y="3093494"/>
                  <a:pt x="23750" y="3206338"/>
                </a:cubicBezTo>
                <a:cubicBezTo>
                  <a:pt x="27361" y="3226196"/>
                  <a:pt x="26599" y="3247661"/>
                  <a:pt x="35626" y="3265714"/>
                </a:cubicBezTo>
                <a:cubicBezTo>
                  <a:pt x="43137" y="3280735"/>
                  <a:pt x="59377" y="3289465"/>
                  <a:pt x="71252" y="3301340"/>
                </a:cubicBezTo>
                <a:cubicBezTo>
                  <a:pt x="75210" y="3321132"/>
                  <a:pt x="71395" y="3344292"/>
                  <a:pt x="83127" y="3360717"/>
                </a:cubicBezTo>
                <a:cubicBezTo>
                  <a:pt x="93416" y="3375122"/>
                  <a:pt x="117028" y="3373135"/>
                  <a:pt x="130628" y="3384468"/>
                </a:cubicBezTo>
                <a:cubicBezTo>
                  <a:pt x="141592" y="3393605"/>
                  <a:pt x="146462" y="3408219"/>
                  <a:pt x="154379" y="3420094"/>
                </a:cubicBezTo>
                <a:lnTo>
                  <a:pt x="522514" y="3396343"/>
                </a:lnTo>
                <a:cubicBezTo>
                  <a:pt x="558259" y="3393662"/>
                  <a:pt x="594034" y="3390361"/>
                  <a:pt x="629392" y="3384468"/>
                </a:cubicBezTo>
                <a:cubicBezTo>
                  <a:pt x="641739" y="3382410"/>
                  <a:pt x="652786" y="3375251"/>
                  <a:pt x="665018" y="3372592"/>
                </a:cubicBezTo>
                <a:cubicBezTo>
                  <a:pt x="743912" y="3355441"/>
                  <a:pt x="822599" y="3336509"/>
                  <a:pt x="902524" y="3325091"/>
                </a:cubicBezTo>
                <a:lnTo>
                  <a:pt x="1151906" y="3289465"/>
                </a:lnTo>
                <a:cubicBezTo>
                  <a:pt x="1310244" y="3293423"/>
                  <a:pt x="1468868" y="3291032"/>
                  <a:pt x="1626919" y="3301340"/>
                </a:cubicBezTo>
                <a:cubicBezTo>
                  <a:pt x="1651901" y="3302969"/>
                  <a:pt x="1674420" y="3317174"/>
                  <a:pt x="1698171" y="3325091"/>
                </a:cubicBezTo>
                <a:lnTo>
                  <a:pt x="1733797" y="3336966"/>
                </a:lnTo>
                <a:cubicBezTo>
                  <a:pt x="1836689" y="3474157"/>
                  <a:pt x="1702829" y="3316476"/>
                  <a:pt x="1816924" y="3396343"/>
                </a:cubicBezTo>
                <a:cubicBezTo>
                  <a:pt x="1844441" y="3415605"/>
                  <a:pt x="1888176" y="3467595"/>
                  <a:pt x="1888176" y="3467595"/>
                </a:cubicBezTo>
                <a:cubicBezTo>
                  <a:pt x="1892135" y="3491346"/>
                  <a:pt x="1897239" y="3514934"/>
                  <a:pt x="1900052" y="3538847"/>
                </a:cubicBezTo>
                <a:cubicBezTo>
                  <a:pt x="1905161" y="3582270"/>
                  <a:pt x="1903352" y="3626602"/>
                  <a:pt x="1911927" y="3669475"/>
                </a:cubicBezTo>
                <a:cubicBezTo>
                  <a:pt x="1919292" y="3706299"/>
                  <a:pt x="1938445" y="3739921"/>
                  <a:pt x="1947553" y="3776353"/>
                </a:cubicBezTo>
                <a:cubicBezTo>
                  <a:pt x="1976199" y="3890938"/>
                  <a:pt x="1964903" y="3839348"/>
                  <a:pt x="1983179" y="3930733"/>
                </a:cubicBezTo>
                <a:cubicBezTo>
                  <a:pt x="1988962" y="4005911"/>
                  <a:pt x="2010379" y="4296577"/>
                  <a:pt x="2018805" y="4334494"/>
                </a:cubicBezTo>
                <a:cubicBezTo>
                  <a:pt x="2038031" y="4421011"/>
                  <a:pt x="2060652" y="4388216"/>
                  <a:pt x="2101932" y="4429496"/>
                </a:cubicBezTo>
                <a:cubicBezTo>
                  <a:pt x="2115927" y="4443491"/>
                  <a:pt x="2124677" y="4461970"/>
                  <a:pt x="2137558" y="4476997"/>
                </a:cubicBezTo>
                <a:cubicBezTo>
                  <a:pt x="2148488" y="4489748"/>
                  <a:pt x="2163423" y="4498957"/>
                  <a:pt x="2173184" y="4512623"/>
                </a:cubicBezTo>
                <a:cubicBezTo>
                  <a:pt x="2183474" y="4527028"/>
                  <a:pt x="2185602" y="4546525"/>
                  <a:pt x="2196935" y="4560125"/>
                </a:cubicBezTo>
                <a:cubicBezTo>
                  <a:pt x="2217455" y="4584749"/>
                  <a:pt x="2282059" y="4602188"/>
                  <a:pt x="2303813" y="4607626"/>
                </a:cubicBezTo>
                <a:cubicBezTo>
                  <a:pt x="2327926" y="4613654"/>
                  <a:pt x="2363083" y="4621153"/>
                  <a:pt x="2386940" y="4631377"/>
                </a:cubicBezTo>
                <a:cubicBezTo>
                  <a:pt x="2403211" y="4638350"/>
                  <a:pt x="2418607" y="4647210"/>
                  <a:pt x="2434441" y="4655127"/>
                </a:cubicBezTo>
                <a:cubicBezTo>
                  <a:pt x="2505693" y="4651169"/>
                  <a:pt x="2577128" y="4649713"/>
                  <a:pt x="2648197" y="4643252"/>
                </a:cubicBezTo>
                <a:cubicBezTo>
                  <a:pt x="2664451" y="4641774"/>
                  <a:pt x="2679766" y="4634918"/>
                  <a:pt x="2695698" y="4631377"/>
                </a:cubicBezTo>
                <a:cubicBezTo>
                  <a:pt x="2715402" y="4626998"/>
                  <a:pt x="2735283" y="4623460"/>
                  <a:pt x="2755075" y="4619501"/>
                </a:cubicBezTo>
                <a:cubicBezTo>
                  <a:pt x="2770909" y="4611584"/>
                  <a:pt x="2791243" y="4609350"/>
                  <a:pt x="2802576" y="4595751"/>
                </a:cubicBezTo>
                <a:cubicBezTo>
                  <a:pt x="2813025" y="4583213"/>
                  <a:pt x="2809968" y="4563942"/>
                  <a:pt x="2814452" y="4548249"/>
                </a:cubicBezTo>
                <a:cubicBezTo>
                  <a:pt x="2817891" y="4536213"/>
                  <a:pt x="2823033" y="4524700"/>
                  <a:pt x="2826327" y="4512623"/>
                </a:cubicBezTo>
                <a:cubicBezTo>
                  <a:pt x="2866507" y="4365297"/>
                  <a:pt x="2834620" y="4463996"/>
                  <a:pt x="2861953" y="4381995"/>
                </a:cubicBezTo>
                <a:cubicBezTo>
                  <a:pt x="2865911" y="4350327"/>
                  <a:pt x="2872058" y="4318857"/>
                  <a:pt x="2873828" y="4286992"/>
                </a:cubicBezTo>
                <a:cubicBezTo>
                  <a:pt x="2879980" y="4176256"/>
                  <a:pt x="2876741" y="4065027"/>
                  <a:pt x="2885704" y="3954483"/>
                </a:cubicBezTo>
                <a:cubicBezTo>
                  <a:pt x="2888653" y="3918107"/>
                  <a:pt x="2903454" y="3883603"/>
                  <a:pt x="2909454" y="3847605"/>
                </a:cubicBezTo>
                <a:cubicBezTo>
                  <a:pt x="2958566" y="3552929"/>
                  <a:pt x="2907208" y="3773466"/>
                  <a:pt x="2956955" y="3574473"/>
                </a:cubicBezTo>
                <a:cubicBezTo>
                  <a:pt x="2960914" y="3526972"/>
                  <a:pt x="2963262" y="3479309"/>
                  <a:pt x="2968831" y="3431969"/>
                </a:cubicBezTo>
                <a:cubicBezTo>
                  <a:pt x="2971189" y="3411923"/>
                  <a:pt x="2978698" y="3392676"/>
                  <a:pt x="2980706" y="3372592"/>
                </a:cubicBezTo>
                <a:cubicBezTo>
                  <a:pt x="2985065" y="3328996"/>
                  <a:pt x="2980506" y="3210829"/>
                  <a:pt x="3004457" y="3146961"/>
                </a:cubicBezTo>
                <a:cubicBezTo>
                  <a:pt x="3010673" y="3130386"/>
                  <a:pt x="3020290" y="3115294"/>
                  <a:pt x="3028207" y="3099460"/>
                </a:cubicBezTo>
                <a:cubicBezTo>
                  <a:pt x="3055177" y="2762337"/>
                  <a:pt x="3032488" y="2899926"/>
                  <a:pt x="3075709" y="2683823"/>
                </a:cubicBezTo>
                <a:cubicBezTo>
                  <a:pt x="3083626" y="2557153"/>
                  <a:pt x="3090417" y="2430408"/>
                  <a:pt x="3099459" y="2303813"/>
                </a:cubicBezTo>
                <a:cubicBezTo>
                  <a:pt x="3102293" y="2264132"/>
                  <a:pt x="3110704" y="2224837"/>
                  <a:pt x="3111335" y="2185060"/>
                </a:cubicBezTo>
                <a:cubicBezTo>
                  <a:pt x="3118623" y="1725921"/>
                  <a:pt x="3119252" y="1266701"/>
                  <a:pt x="3123210" y="807522"/>
                </a:cubicBezTo>
                <a:cubicBezTo>
                  <a:pt x="3119252" y="609600"/>
                  <a:pt x="3276049" y="323565"/>
                  <a:pt x="3111335" y="213756"/>
                </a:cubicBezTo>
                <a:cubicBezTo>
                  <a:pt x="2857641" y="44626"/>
                  <a:pt x="2501509" y="204171"/>
                  <a:pt x="2196935" y="190005"/>
                </a:cubicBezTo>
                <a:cubicBezTo>
                  <a:pt x="2160479" y="188309"/>
                  <a:pt x="2125997" y="172597"/>
                  <a:pt x="2090057" y="166255"/>
                </a:cubicBezTo>
                <a:cubicBezTo>
                  <a:pt x="2026384" y="155019"/>
                  <a:pt x="1909422" y="147243"/>
                  <a:pt x="1852550" y="142504"/>
                </a:cubicBezTo>
                <a:cubicBezTo>
                  <a:pt x="1812966" y="126670"/>
                  <a:pt x="1774490" y="107720"/>
                  <a:pt x="1733797" y="95003"/>
                </a:cubicBezTo>
                <a:cubicBezTo>
                  <a:pt x="1710815" y="87821"/>
                  <a:pt x="1686156" y="87849"/>
                  <a:pt x="1662545" y="83127"/>
                </a:cubicBezTo>
                <a:cubicBezTo>
                  <a:pt x="1646541" y="79926"/>
                  <a:pt x="1630976" y="74792"/>
                  <a:pt x="1615044" y="71252"/>
                </a:cubicBezTo>
                <a:cubicBezTo>
                  <a:pt x="1595340" y="66874"/>
                  <a:pt x="1575075" y="64922"/>
                  <a:pt x="1555667" y="59377"/>
                </a:cubicBezTo>
                <a:cubicBezTo>
                  <a:pt x="1519559" y="49060"/>
                  <a:pt x="1485221" y="32859"/>
                  <a:pt x="1448789" y="23751"/>
                </a:cubicBezTo>
                <a:cubicBezTo>
                  <a:pt x="1421669" y="16971"/>
                  <a:pt x="1276314" y="1948"/>
                  <a:pt x="1258784" y="0"/>
                </a:cubicBezTo>
                <a:cubicBezTo>
                  <a:pt x="1179615" y="3958"/>
                  <a:pt x="1100248" y="5008"/>
                  <a:pt x="1021278" y="11875"/>
                </a:cubicBezTo>
                <a:cubicBezTo>
                  <a:pt x="1008807" y="12959"/>
                  <a:pt x="997373" y="19356"/>
                  <a:pt x="985652" y="23751"/>
                </a:cubicBezTo>
                <a:cubicBezTo>
                  <a:pt x="965692" y="31236"/>
                  <a:pt x="946841" y="41892"/>
                  <a:pt x="926275" y="47501"/>
                </a:cubicBezTo>
                <a:cubicBezTo>
                  <a:pt x="903045" y="53836"/>
                  <a:pt x="878774" y="55418"/>
                  <a:pt x="855023" y="59377"/>
                </a:cubicBezTo>
                <a:cubicBezTo>
                  <a:pt x="839189" y="71252"/>
                  <a:pt x="825225" y="86152"/>
                  <a:pt x="807522" y="95003"/>
                </a:cubicBezTo>
                <a:cubicBezTo>
                  <a:pt x="792924" y="102302"/>
                  <a:pt x="776024" y="103677"/>
                  <a:pt x="760020" y="106878"/>
                </a:cubicBezTo>
                <a:cubicBezTo>
                  <a:pt x="736409" y="111600"/>
                  <a:pt x="712566" y="115092"/>
                  <a:pt x="688768" y="118753"/>
                </a:cubicBezTo>
                <a:cubicBezTo>
                  <a:pt x="661103" y="123009"/>
                  <a:pt x="632965" y="124557"/>
                  <a:pt x="605641" y="130629"/>
                </a:cubicBezTo>
                <a:cubicBezTo>
                  <a:pt x="561583" y="140420"/>
                  <a:pt x="519952" y="162075"/>
                  <a:pt x="475013" y="166255"/>
                </a:cubicBezTo>
                <a:cubicBezTo>
                  <a:pt x="57168" y="205124"/>
                  <a:pt x="186967" y="86161"/>
                  <a:pt x="71252" y="201881"/>
                </a:cubicBezTo>
              </a:path>
            </a:pathLst>
          </a:custGeom>
          <a:solidFill>
            <a:schemeClr val="tx1">
              <a:alpha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36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52591365DD56D4D8750E674CD62EF32" ma:contentTypeVersion="22" ma:contentTypeDescription="Create a new document." ma:contentTypeScope="" ma:versionID="ec27a2a93bb6a254e48540e5054f4e50">
  <xsd:schema xmlns:xsd="http://www.w3.org/2001/XMLSchema" xmlns:xs="http://www.w3.org/2001/XMLSchema" xmlns:p="http://schemas.microsoft.com/office/2006/metadata/properties" xmlns:ns2="ffaef953-2cda-4d9d-b070-85228d2d3b5f" xmlns:ns3="756f3f7a-cc20-4157-bc78-ddc9769d8db6" xmlns:ns4="985ec44e-1bab-4c0b-9df0-6ba128686fc9" targetNamespace="http://schemas.microsoft.com/office/2006/metadata/properties" ma:root="true" ma:fieldsID="70f94bd43e4a92ff9f0423f892b53530" ns2:_="" ns3:_="" ns4:_="">
    <xsd:import namespace="ffaef953-2cda-4d9d-b070-85228d2d3b5f"/>
    <xsd:import namespace="756f3f7a-cc20-4157-bc78-ddc9769d8db6"/>
    <xsd:import namespace="985ec44e-1bab-4c0b-9df0-6ba128686f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_x0023_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4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aef953-2cda-4d9d-b070-85228d2d3b5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x0023_" ma:index="12" nillable="true" ma:displayName="#" ma:format="Dropdown" ma:internalName="_x0023_" ma:percentage="FALSE">
      <xsd:simpleType>
        <xsd:restriction base="dms:Number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6f3f7a-cc20-4157-bc78-ddc9769d8db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5ec44e-1bab-4c0b-9df0-6ba128686fc9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d48d4a9f-cfb2-42af-b391-1b84484739eb}" ma:internalName="TaxCatchAll" ma:showField="CatchAllData" ma:web="756f3f7a-cc20-4157-bc78-ddc9769d8db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ffaef953-2cda-4d9d-b070-85228d2d3b5f" xsi:nil="true"/>
    <_x0023_ xmlns="ffaef953-2cda-4d9d-b070-85228d2d3b5f" xsi:nil="true"/>
    <lcf76f155ced4ddcb4097134ff3c332f xmlns="ffaef953-2cda-4d9d-b070-85228d2d3b5f">
      <Terms xmlns="http://schemas.microsoft.com/office/infopath/2007/PartnerControls"/>
    </lcf76f155ced4ddcb4097134ff3c332f>
    <TaxCatchAll xmlns="985ec44e-1bab-4c0b-9df0-6ba128686fc9" xsi:nil="true"/>
  </documentManagement>
</p:properties>
</file>

<file path=customXml/item4.xml><?xml version="1.0" encoding="utf-8"?>
<LongProperties xmlns="http://schemas.microsoft.com/office/2006/metadata/longProperties"/>
</file>

<file path=customXml/itemProps1.xml><?xml version="1.0" encoding="utf-8"?>
<ds:datastoreItem xmlns:ds="http://schemas.openxmlformats.org/officeDocument/2006/customXml" ds:itemID="{B75A0801-FB9B-46B7-869F-B3DE7DB1370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8E592CD-7638-4ED8-9F58-03B5E5331BBC}"/>
</file>

<file path=customXml/itemProps3.xml><?xml version="1.0" encoding="utf-8"?>
<ds:datastoreItem xmlns:ds="http://schemas.openxmlformats.org/officeDocument/2006/customXml" ds:itemID="{AAAEA72B-2C05-4E06-A6B0-B90C3EF62A1C}">
  <ds:schemaRefs>
    <ds:schemaRef ds:uri="http://schemas.microsoft.com/office/2006/metadata/properties"/>
    <ds:schemaRef ds:uri="http://schemas.microsoft.com/office/infopath/2007/PartnerControls"/>
    <ds:schemaRef ds:uri="ffaef953-2cda-4d9d-b070-85228d2d3b5f"/>
  </ds:schemaRefs>
</ds:datastoreItem>
</file>

<file path=customXml/itemProps4.xml><?xml version="1.0" encoding="utf-8"?>
<ds:datastoreItem xmlns:ds="http://schemas.openxmlformats.org/officeDocument/2006/customXml" ds:itemID="{9DCE88B2-698D-48E7-AE53-32DAAEA5FC91}">
  <ds:schemaRefs>
    <ds:schemaRef ds:uri="http://schemas.microsoft.com/office/2006/metadata/long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1719</TotalTime>
  <Words>714</Words>
  <Application>Microsoft Office PowerPoint</Application>
  <PresentationFormat>On-screen Show (4:3)</PresentationFormat>
  <Paragraphs>178</Paragraphs>
  <Slides>36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3" baseType="lpstr">
      <vt:lpstr>Calibri</vt:lpstr>
      <vt:lpstr>MS PGothic</vt:lpstr>
      <vt:lpstr>Arial</vt:lpstr>
      <vt:lpstr>Century Gothic</vt:lpstr>
      <vt:lpstr>SimSun</vt:lpstr>
      <vt:lpstr>Wingdings</vt:lpstr>
      <vt:lpstr>Office Theme</vt:lpstr>
      <vt:lpstr>Addressing MDMH TOT Course  Scenario Based Exercise</vt:lpstr>
      <vt:lpstr>SBE TTX Objectives</vt:lpstr>
      <vt:lpstr>Content</vt:lpstr>
      <vt:lpstr>Situation </vt:lpstr>
      <vt:lpstr>Background</vt:lpstr>
      <vt:lpstr>Population Background</vt:lpstr>
      <vt:lpstr>Country Background</vt:lpstr>
      <vt:lpstr>Carana</vt:lpstr>
      <vt:lpstr>Armed Groups</vt:lpstr>
      <vt:lpstr>UNAC Military Deployment</vt:lpstr>
      <vt:lpstr>UNAC Military Deployment</vt:lpstr>
      <vt:lpstr>Sector 2</vt:lpstr>
      <vt:lpstr>Sector 2</vt:lpstr>
      <vt:lpstr>AOR</vt:lpstr>
      <vt:lpstr>BATT AOR</vt:lpstr>
      <vt:lpstr>INFBATT Organization</vt:lpstr>
      <vt:lpstr>Mission </vt:lpstr>
      <vt:lpstr>Sector HQ WARNO 01/20xx</vt:lpstr>
      <vt:lpstr>Sector HQ WARNO 01/20xx</vt:lpstr>
      <vt:lpstr>Sector HQ WARNO 01/20xx</vt:lpstr>
      <vt:lpstr>Sector HQ WARNO 01/20xx</vt:lpstr>
      <vt:lpstr>Academic Requirements  </vt:lpstr>
      <vt:lpstr>Working Groups</vt:lpstr>
      <vt:lpstr>Unit Groups</vt:lpstr>
      <vt:lpstr>EXCON</vt:lpstr>
      <vt:lpstr>PIR Format</vt:lpstr>
      <vt:lpstr>Requirements</vt:lpstr>
      <vt:lpstr>Threat Analysis Matrix</vt:lpstr>
      <vt:lpstr>Risk Analysis Matrix</vt:lpstr>
      <vt:lpstr>Summary of intended COAs</vt:lpstr>
      <vt:lpstr>Exercise Requirements</vt:lpstr>
      <vt:lpstr>PowerPoint Presentation</vt:lpstr>
      <vt:lpstr>Supporting Documents </vt:lpstr>
      <vt:lpstr>UNAC Operational Documents Background</vt:lpstr>
      <vt:lpstr>Exercise Documents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Rafael Barbieri</dc:creator>
  <cp:lastModifiedBy>Phuc Dong Nguyen</cp:lastModifiedBy>
  <cp:revision>194</cp:revision>
  <dcterms:created xsi:type="dcterms:W3CDTF">2006-08-16T00:00:00Z</dcterms:created>
  <dcterms:modified xsi:type="dcterms:W3CDTF">2024-08-22T14:01:18Z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Editor">
    <vt:lpwstr>Rafael Barbieri</vt:lpwstr>
  </property>
  <property fmtid="{D5CDD505-2E9C-101B-9397-08002B2CF9AE}" pid="3" name="Order">
    <vt:lpwstr>9293600.00000000</vt:lpwstr>
  </property>
  <property fmtid="{D5CDD505-2E9C-101B-9397-08002B2CF9AE}" pid="4" name="display_urn:schemas-microsoft-com:office:office#Author">
    <vt:lpwstr>Rafael Barbieri</vt:lpwstr>
  </property>
  <property fmtid="{D5CDD505-2E9C-101B-9397-08002B2CF9AE}" pid="5" name="Sign-off status">
    <vt:lpwstr/>
  </property>
  <property fmtid="{D5CDD505-2E9C-101B-9397-08002B2CF9AE}" pid="6" name="#">
    <vt:lpwstr/>
  </property>
  <property fmtid="{D5CDD505-2E9C-101B-9397-08002B2CF9AE}" pid="7" name="ArticulateGUID">
    <vt:lpwstr>21D1DF05-49DF-45A5-AE2A-9FFACDE6357D</vt:lpwstr>
  </property>
  <property fmtid="{D5CDD505-2E9C-101B-9397-08002B2CF9AE}" pid="8" name="ArticulatePath">
    <vt:lpwstr>https://unitednations-my.sharepoint.com/personal/phuc_nguyen1_un_org/Documents/Documents/6. Complete version of UN Courses/MDMH Submission/048-017 Tabletop Exercise (TTX) Scenario-based Exercise (SBE)/1 - SBE Guidance/SBE Instructional PPT MDMH</vt:lpwstr>
  </property>
  <property fmtid="{D5CDD505-2E9C-101B-9397-08002B2CF9AE}" pid="9" name="ContentTypeId">
    <vt:lpwstr>0x010100E52591365DD56D4D8750E674CD62EF32</vt:lpwstr>
  </property>
</Properties>
</file>